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92" r:id="rId2"/>
    <p:sldMasterId id="2147483704" r:id="rId3"/>
    <p:sldMasterId id="2147483716" r:id="rId4"/>
    <p:sldMasterId id="2147483728" r:id="rId5"/>
  </p:sldMasterIdLst>
  <p:notesMasterIdLst>
    <p:notesMasterId r:id="rId89"/>
  </p:notesMasterIdLst>
  <p:handoutMasterIdLst>
    <p:handoutMasterId r:id="rId90"/>
  </p:handoutMasterIdLst>
  <p:sldIdLst>
    <p:sldId id="256" r:id="rId6"/>
    <p:sldId id="1381" r:id="rId7"/>
    <p:sldId id="1377" r:id="rId8"/>
    <p:sldId id="257" r:id="rId9"/>
    <p:sldId id="1379" r:id="rId10"/>
    <p:sldId id="564" r:id="rId11"/>
    <p:sldId id="565" r:id="rId12"/>
    <p:sldId id="566" r:id="rId13"/>
    <p:sldId id="567" r:id="rId14"/>
    <p:sldId id="568" r:id="rId15"/>
    <p:sldId id="569" r:id="rId16"/>
    <p:sldId id="1378" r:id="rId17"/>
    <p:sldId id="570" r:id="rId18"/>
    <p:sldId id="741" r:id="rId19"/>
    <p:sldId id="742" r:id="rId20"/>
    <p:sldId id="743" r:id="rId21"/>
    <p:sldId id="744" r:id="rId22"/>
    <p:sldId id="1383" r:id="rId23"/>
    <p:sldId id="745" r:id="rId24"/>
    <p:sldId id="746" r:id="rId25"/>
    <p:sldId id="747" r:id="rId26"/>
    <p:sldId id="748" r:id="rId27"/>
    <p:sldId id="749" r:id="rId28"/>
    <p:sldId id="750" r:id="rId29"/>
    <p:sldId id="751" r:id="rId30"/>
    <p:sldId id="752" r:id="rId31"/>
    <p:sldId id="753" r:id="rId32"/>
    <p:sldId id="1382" r:id="rId33"/>
    <p:sldId id="754" r:id="rId34"/>
    <p:sldId id="755" r:id="rId35"/>
    <p:sldId id="756" r:id="rId36"/>
    <p:sldId id="757" r:id="rId37"/>
    <p:sldId id="758" r:id="rId38"/>
    <p:sldId id="777" r:id="rId39"/>
    <p:sldId id="780" r:id="rId40"/>
    <p:sldId id="781" r:id="rId41"/>
    <p:sldId id="782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6" r:id="rId50"/>
    <p:sldId id="767" r:id="rId51"/>
    <p:sldId id="768" r:id="rId52"/>
    <p:sldId id="769" r:id="rId53"/>
    <p:sldId id="770" r:id="rId54"/>
    <p:sldId id="771" r:id="rId55"/>
    <p:sldId id="772" r:id="rId56"/>
    <p:sldId id="773" r:id="rId57"/>
    <p:sldId id="774" r:id="rId58"/>
    <p:sldId id="776" r:id="rId59"/>
    <p:sldId id="1314" r:id="rId60"/>
    <p:sldId id="602" r:id="rId61"/>
    <p:sldId id="603" r:id="rId62"/>
    <p:sldId id="605" r:id="rId63"/>
    <p:sldId id="609" r:id="rId64"/>
    <p:sldId id="1315" r:id="rId65"/>
    <p:sldId id="610" r:id="rId66"/>
    <p:sldId id="611" r:id="rId67"/>
    <p:sldId id="1306" r:id="rId68"/>
    <p:sldId id="608" r:id="rId69"/>
    <p:sldId id="606" r:id="rId70"/>
    <p:sldId id="1313" r:id="rId71"/>
    <p:sldId id="607" r:id="rId72"/>
    <p:sldId id="613" r:id="rId73"/>
    <p:sldId id="612" r:id="rId74"/>
    <p:sldId id="614" r:id="rId75"/>
    <p:sldId id="616" r:id="rId76"/>
    <p:sldId id="617" r:id="rId77"/>
    <p:sldId id="618" r:id="rId78"/>
    <p:sldId id="620" r:id="rId79"/>
    <p:sldId id="619" r:id="rId80"/>
    <p:sldId id="621" r:id="rId81"/>
    <p:sldId id="622" r:id="rId82"/>
    <p:sldId id="623" r:id="rId83"/>
    <p:sldId id="624" r:id="rId84"/>
    <p:sldId id="625" r:id="rId85"/>
    <p:sldId id="626" r:id="rId86"/>
    <p:sldId id="629" r:id="rId87"/>
    <p:sldId id="125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388"/>
    </p:cViewPr>
  </p:sorterViewPr>
  <p:notesViewPr>
    <p:cSldViewPr snapToGrid="0">
      <p:cViewPr varScale="1">
        <p:scale>
          <a:sx n="123" d="100"/>
          <a:sy n="123" d="100"/>
        </p:scale>
        <p:origin x="4904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9CFD-328E-4760-9332-97AC06BEEEE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46486-9398-4514-B0E8-02E83D68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1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5E7EB-0097-4BEC-B1F6-65CBBBF5455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10F1B-C815-4D63-837F-DE9BF8052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0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talk.nvidia.com/default/topic/491309/int-vs-short-vs-char-in-kernels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Made up example, where a block can only have 8 threads,</a:t>
            </a:r>
            <a:r>
              <a:rPr lang="en-US" sz="800" baseline="0" dirty="0"/>
              <a:t> but we want to process an array with 32 entries.  </a:t>
            </a:r>
            <a:endParaRPr lang="en-US" sz="800" dirty="0"/>
          </a:p>
          <a:p>
            <a:r>
              <a:rPr lang="en-US" sz="800" dirty="0"/>
              <a:t>0 &lt;= </a:t>
            </a:r>
            <a:r>
              <a:rPr lang="en-US" sz="800" dirty="0" err="1"/>
              <a:t>threadIdx.x</a:t>
            </a:r>
            <a:r>
              <a:rPr lang="en-US" sz="800" dirty="0"/>
              <a:t> &lt;= 7</a:t>
            </a:r>
          </a:p>
          <a:p>
            <a:endParaRPr lang="en-US" sz="800" dirty="0"/>
          </a:p>
          <a:p>
            <a:r>
              <a:rPr lang="en-US" sz="800" dirty="0"/>
              <a:t>What thread works on entry 21?</a:t>
            </a:r>
          </a:p>
          <a:p>
            <a:endParaRPr lang="en-US" sz="800" dirty="0"/>
          </a:p>
          <a:p>
            <a:r>
              <a:rPr lang="en-US" sz="800" dirty="0"/>
              <a:t>Identical to finding offset in 1-dimensional storage of a 2-dimensional matrix:</a:t>
            </a:r>
          </a:p>
          <a:p>
            <a:pPr>
              <a:buNone/>
            </a:pPr>
            <a:r>
              <a:rPr lang="en-US" sz="800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800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index = x + width * y;</a:t>
            </a:r>
            <a:endParaRPr lang="en-US" sz="800" dirty="0"/>
          </a:p>
          <a:p>
            <a:endParaRPr lang="en-GB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4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Pascal architecture indicates a</a:t>
            </a:r>
            <a:r>
              <a:rPr lang="en-US" sz="900" baseline="0" dirty="0"/>
              <a:t> move to a simpler </a:t>
            </a:r>
            <a:r>
              <a:rPr lang="en-US" sz="900" baseline="0" dirty="0" err="1"/>
              <a:t>datapath</a:t>
            </a:r>
            <a:r>
              <a:rPr lang="en-US" sz="900" baseline="0" dirty="0"/>
              <a:t> that requires less die area and lower power requirements.</a:t>
            </a:r>
          </a:p>
          <a:p>
            <a:endParaRPr lang="en-US" sz="900" baseline="0" dirty="0"/>
          </a:p>
          <a:p>
            <a:r>
              <a:rPr lang="en-US" sz="900" baseline="0" dirty="0"/>
              <a:t>But performance was not affected:  smarter schedulers!</a:t>
            </a:r>
          </a:p>
          <a:p>
            <a:r>
              <a:rPr lang="en-US" sz="900" baseline="0" dirty="0"/>
              <a:t>For example, </a:t>
            </a:r>
            <a:r>
              <a:rPr lang="en-US" sz="900" b="1" baseline="0" dirty="0"/>
              <a:t>Pascal can issue 32-bit operations (double precision) in a cycle.</a:t>
            </a:r>
            <a:endParaRPr lang="en-US" sz="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C188EA-7A37-4ADE-83F1-4AA0514BBF7E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5213" cy="2743200"/>
          </a:xfrm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Assume 2 blocks</a:t>
            </a:r>
            <a:r>
              <a:rPr lang="en-US" sz="900" baseline="0" dirty="0"/>
              <a:t> with 256 threads each.  </a:t>
            </a:r>
          </a:p>
          <a:p>
            <a:r>
              <a:rPr lang="en-US" sz="900" baseline="0" dirty="0"/>
              <a:t>So you have </a:t>
            </a:r>
            <a:r>
              <a:rPr lang="en-US" sz="900" b="1" baseline="0" dirty="0"/>
              <a:t>512 threads </a:t>
            </a:r>
            <a:r>
              <a:rPr lang="en-US" sz="900" baseline="0" dirty="0"/>
              <a:t>that must be executed on a small number of SPs (32 on Fermi, 64 on Pascal).  </a:t>
            </a:r>
          </a:p>
          <a:p>
            <a:r>
              <a:rPr lang="en-US" sz="900" baseline="0" dirty="0"/>
              <a:t>How do they get a chance to execution?</a:t>
            </a:r>
          </a:p>
          <a:p>
            <a:endParaRPr lang="en-US" sz="900" baseline="0" dirty="0"/>
          </a:p>
          <a:p>
            <a:r>
              <a:rPr lang="en-US" sz="900" baseline="0" dirty="0"/>
              <a:t>The SM has 2 warp schedulers.   What gets scheduled for execution on an SM are warps.  So we must deal with </a:t>
            </a:r>
            <a:r>
              <a:rPr lang="en-US" sz="900" b="1" baseline="0" dirty="0"/>
              <a:t>16 warps from 2 blocks</a:t>
            </a:r>
            <a:r>
              <a:rPr lang="en-US" sz="900" baseline="0" dirty="0"/>
              <a:t>.   </a:t>
            </a:r>
          </a:p>
          <a:p>
            <a:endParaRPr lang="en-US" sz="900" baseline="0" dirty="0"/>
          </a:p>
          <a:p>
            <a:r>
              <a:rPr lang="en-US" sz="900" baseline="0" dirty="0"/>
              <a:t>Scheduling is done based on </a:t>
            </a:r>
            <a:r>
              <a:rPr lang="en-US" sz="900" b="1" baseline="0" dirty="0" err="1"/>
              <a:t>scoreboarding</a:t>
            </a:r>
            <a:r>
              <a:rPr lang="en-US" sz="900" baseline="0" dirty="0"/>
              <a:t>:  each warp gets a score based on whether or not they have everything needed to execute (e.g. all operands, required SFU).  The schedulers work at ½ the frequency of the SPs.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963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A5E69-27BF-48CD-B997-1D9A59AA012B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5213" cy="2743200"/>
          </a:xfrm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Low overhead </a:t>
            </a:r>
            <a:r>
              <a:rPr lang="en-US" sz="900" dirty="0"/>
              <a:t>for changing context (unlike</a:t>
            </a:r>
            <a:r>
              <a:rPr lang="en-US" sz="900" baseline="0" dirty="0"/>
              <a:t> CPU)</a:t>
            </a:r>
          </a:p>
          <a:p>
            <a:r>
              <a:rPr lang="en-US" sz="900" baseline="0" dirty="0"/>
              <a:t>This is because the context for each thread (e.g. registers) is already available (no need to pack/unpack this with the threads as done on the CPU).</a:t>
            </a:r>
          </a:p>
          <a:p>
            <a:endParaRPr lang="en-US" sz="900" baseline="0" dirty="0"/>
          </a:p>
          <a:p>
            <a:r>
              <a:rPr lang="en-US" sz="900" baseline="0" dirty="0"/>
              <a:t>Important to have many warps on an SM:  better chance to find one that’s ready to be executed.</a:t>
            </a:r>
          </a:p>
          <a:p>
            <a:endParaRPr lang="en-US" sz="900" baseline="0" dirty="0"/>
          </a:p>
          <a:p>
            <a:r>
              <a:rPr lang="en-US" sz="900" baseline="0" dirty="0"/>
              <a:t>Note: on old cards (Tesla) there were only 8 SPs and one scheduler:  4 cycles needed for one instruction (for one warp).    Fermi has 2 schedulers and 2x16 SPs that work at twice the frequency of the schedulers </a:t>
            </a:r>
            <a:r>
              <a:rPr lang="en-US" sz="900" baseline="0" dirty="0">
                <a:sym typeface="Wingdings" panose="05000000000000000000" pitchFamily="2" charset="2"/>
              </a:rPr>
              <a:t> 1 instruction / cycle</a:t>
            </a:r>
          </a:p>
          <a:p>
            <a:endParaRPr lang="en-US" sz="900" baseline="0" dirty="0">
              <a:sym typeface="Wingdings" panose="05000000000000000000" pitchFamily="2" charset="2"/>
            </a:endParaRPr>
          </a:p>
          <a:p>
            <a:r>
              <a:rPr lang="en-US" sz="900" baseline="0" dirty="0">
                <a:sym typeface="Wingdings" panose="05000000000000000000" pitchFamily="2" charset="2"/>
              </a:rPr>
              <a:t>This information is important because it can tell you how many warps are needed (for a particular code) to hide memory access latencies with useful computations.  In this example: 34 warps minimum.</a:t>
            </a:r>
          </a:p>
          <a:p>
            <a:r>
              <a:rPr lang="en-US" sz="900" baseline="0" dirty="0">
                <a:sym typeface="Wingdings" panose="05000000000000000000" pitchFamily="2" charset="2"/>
              </a:rPr>
              <a:t>High arithmetic intensity  fewer warps needed to hide latencies.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25023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4 function units: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16 ALU/FPU (integer/single precision)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16 ALU/FPU</a:t>
            </a:r>
            <a:r>
              <a:rPr lang="en-US" sz="800" baseline="0" dirty="0"/>
              <a:t> (integer/single precision)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4 SFU (for special mathematical functions)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16 LDST (load/store)</a:t>
            </a:r>
          </a:p>
          <a:p>
            <a:r>
              <a:rPr lang="en-US" sz="800" baseline="0" dirty="0"/>
              <a:t>For double precision: both 1 and 2 are used</a:t>
            </a:r>
          </a:p>
          <a:p>
            <a:endParaRPr lang="en-US" sz="800" baseline="0" dirty="0"/>
          </a:p>
          <a:p>
            <a:r>
              <a:rPr lang="en-US" sz="800" b="1" baseline="0" dirty="0" err="1"/>
              <a:t>Scoreboarding</a:t>
            </a:r>
            <a:r>
              <a:rPr lang="en-US" sz="800" b="1" baseline="0" dirty="0"/>
              <a:t> looks 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instructions being fetched/decoded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necessary resources (operands ready?  SFU required?)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what instruction modifies what register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baseline="0" dirty="0"/>
              <a:t>Two warps with same score are selected </a:t>
            </a:r>
            <a:r>
              <a:rPr lang="en-US" sz="800" b="1" baseline="0" dirty="0"/>
              <a:t>oldest-first</a:t>
            </a:r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44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5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Because</a:t>
            </a:r>
            <a:r>
              <a:rPr lang="en-US" sz="800" baseline="0" dirty="0"/>
              <a:t> there are 2 schedulers: </a:t>
            </a:r>
            <a:r>
              <a:rPr lang="en-US" sz="800" b="1" baseline="0" dirty="0"/>
              <a:t>at most 2 instructions are dispatched </a:t>
            </a:r>
            <a:r>
              <a:rPr lang="en-US" sz="800" baseline="0" dirty="0"/>
              <a:t>for execution in a cycle.</a:t>
            </a:r>
          </a:p>
          <a:p>
            <a:endParaRPr lang="en-US" sz="800" baseline="0" dirty="0"/>
          </a:p>
          <a:p>
            <a:r>
              <a:rPr lang="en-US" sz="800" baseline="0" dirty="0"/>
              <a:t>But you can have </a:t>
            </a:r>
            <a:r>
              <a:rPr lang="en-US" sz="800" b="1" baseline="0" dirty="0"/>
              <a:t>more of them being executed at any given time</a:t>
            </a:r>
            <a:r>
              <a:rPr lang="en-US" sz="800" baseline="0" dirty="0"/>
              <a:t>!   Indeed, an SFU for example needs 4 cycles to complete.  Other warps that do not require them can be executing on other FUs (ALU, FPU, LDST)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1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Volta will</a:t>
            </a:r>
            <a:r>
              <a:rPr lang="en-US" baseline="0" dirty="0"/>
              <a:t> move back to 4 schedulers per SM</a:t>
            </a:r>
          </a:p>
          <a:p>
            <a:r>
              <a:rPr lang="en-US" baseline="0" dirty="0"/>
              <a:t>Pascal: compute capability 6.0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6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Recall:</a:t>
            </a:r>
            <a:r>
              <a:rPr lang="en-US" sz="900" baseline="0" dirty="0"/>
              <a:t> </a:t>
            </a:r>
            <a:r>
              <a:rPr lang="en-US" sz="900" b="1" baseline="0" dirty="0"/>
              <a:t>compute capability </a:t>
            </a:r>
            <a:r>
              <a:rPr lang="en-US" sz="900" baseline="0" dirty="0"/>
              <a:t>is an expression of the hardware generation.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18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3AAA3-62D5-40B8-9C0F-E2B6656587A4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In other words, thread with ID 67 will always be in warp 2.  You can use that!</a:t>
            </a:r>
          </a:p>
          <a:p>
            <a:r>
              <a:rPr lang="en-US" sz="900" dirty="0"/>
              <a:t>    (What you probably will use is that thread IDs 66 and 67 are in the same warp)</a:t>
            </a:r>
          </a:p>
          <a:p>
            <a:r>
              <a:rPr lang="en-US" sz="900" dirty="0"/>
              <a:t>But you cannot count on, say, warp 1 to be always scheduled before</a:t>
            </a:r>
            <a:r>
              <a:rPr lang="en-US" sz="900" baseline="0" dirty="0"/>
              <a:t> warp 2!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6118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A block of 128 threads, color-coded in 4 colors (4 warps).</a:t>
            </a:r>
          </a:p>
          <a:p>
            <a:r>
              <a:rPr lang="en-US" sz="900" dirty="0"/>
              <a:t>The warps are scheduled as a unit.</a:t>
            </a:r>
          </a:p>
          <a:p>
            <a:endParaRPr lang="en-US" sz="900" dirty="0"/>
          </a:p>
          <a:p>
            <a:r>
              <a:rPr lang="en-US" sz="900" b="1" dirty="0"/>
              <a:t>It is not required to have the block size a multiple of 32, but it’s a good idea!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5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50" dirty="0"/>
              <a:t>In</a:t>
            </a:r>
            <a:r>
              <a:rPr lang="en-GB" sz="1050" baseline="0" dirty="0"/>
              <a:t> general, the work of a thread is what you would have inside a for loop (but no need for the loop itself)!</a:t>
            </a:r>
            <a:endParaRPr lang="en-GB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4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Why is it good to have many warps?</a:t>
            </a:r>
          </a:p>
          <a:p>
            <a:r>
              <a:rPr lang="en-US" sz="900" dirty="0"/>
              <a:t>If you need a memory transaction,</a:t>
            </a:r>
            <a:r>
              <a:rPr lang="en-US" sz="900" baseline="0" dirty="0"/>
              <a:t> these take hundreds of cycles.</a:t>
            </a:r>
          </a:p>
          <a:p>
            <a:r>
              <a:rPr lang="en-US" sz="900" baseline="0" dirty="0"/>
              <a:t>You need </a:t>
            </a:r>
            <a:r>
              <a:rPr lang="en-US" sz="900" b="1" baseline="0" dirty="0"/>
              <a:t>eligible warps </a:t>
            </a:r>
            <a:r>
              <a:rPr lang="en-US" sz="900" baseline="0" dirty="0"/>
              <a:t>to be executed while others wait for data (white areas)</a:t>
            </a:r>
          </a:p>
          <a:p>
            <a:endParaRPr lang="en-US" sz="900" baseline="0" dirty="0"/>
          </a:p>
          <a:p>
            <a:r>
              <a:rPr lang="en-US" sz="900" b="1" baseline="0" dirty="0"/>
              <a:t>Hiding memory latency with useful computation</a:t>
            </a:r>
          </a:p>
          <a:p>
            <a:endParaRPr lang="en-US" sz="900" b="1" baseline="0" dirty="0"/>
          </a:p>
          <a:p>
            <a:r>
              <a:rPr lang="en-US" sz="900" b="1" baseline="0" dirty="0"/>
              <a:t>Note:</a:t>
            </a:r>
            <a:r>
              <a:rPr lang="en-US" sz="900" b="0" baseline="0" dirty="0"/>
              <a:t> more warps not always better!</a:t>
            </a:r>
          </a:p>
          <a:p>
            <a:endParaRPr lang="en-US" sz="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Do</a:t>
            </a:r>
            <a:r>
              <a:rPr lang="en-US" sz="900" baseline="0" dirty="0"/>
              <a:t> not launch N blocks each with 1 thread!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OK, but not great, to have 32 threads in 1 block (that’s only 1 warp)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Best: Use 128, 256 threads/block</a:t>
            </a:r>
          </a:p>
          <a:p>
            <a:endParaRPr lang="en-US" sz="900" baseline="0" dirty="0"/>
          </a:p>
          <a:p>
            <a:r>
              <a:rPr lang="en-US" sz="900" baseline="0" dirty="0"/>
              <a:t>But maximum number of threads in a block is limited by shared memory (for example – see later).  That would limit the number of blocks resident on an SM.  This may reduce occupancy.</a:t>
            </a:r>
          </a:p>
          <a:p>
            <a:endParaRPr lang="en-US" sz="900" baseline="0" dirty="0"/>
          </a:p>
          <a:p>
            <a:r>
              <a:rPr lang="en-US" sz="900" b="1" baseline="0" dirty="0"/>
              <a:t>The moral of the story:  algorithms may need to be changed for parallel computing, maybe to something that would be ridiculous to do on a sequential architecture!</a:t>
            </a:r>
          </a:p>
          <a:p>
            <a:r>
              <a:rPr lang="en-US" sz="900" b="0" baseline="0" dirty="0"/>
              <a:t>We will see this on matrix multiplication with shared memory</a:t>
            </a:r>
          </a:p>
          <a:p>
            <a:endParaRPr lang="en-US" sz="900" baseline="0" dirty="0"/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2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prstClr val="black"/>
                </a:solidFill>
                <a:latin typeface="Arial" charset="0"/>
                <a:ea typeface="+mn-ea"/>
                <a:cs typeface="Consolas" pitchFamily="49" charset="0"/>
              </a:rPr>
              <a:t>New topic related to execution scheduling</a:t>
            </a:r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9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>
                <a:solidFill>
                  <a:prstClr val="black"/>
                </a:solidFill>
                <a:latin typeface="+mn-lt"/>
                <a:cs typeface="Consolas" pitchFamily="49" charset="0"/>
              </a:rPr>
              <a:t>0x01: all bits are 0 except the very least</a:t>
            </a:r>
            <a:r>
              <a:rPr lang="en-US" sz="1050" baseline="0" dirty="0">
                <a:solidFill>
                  <a:prstClr val="black"/>
                </a:solidFill>
                <a:latin typeface="+mn-lt"/>
                <a:cs typeface="Consolas" pitchFamily="49" charset="0"/>
              </a:rPr>
              <a:t> significant one.</a:t>
            </a:r>
          </a:p>
          <a:p>
            <a:r>
              <a:rPr lang="en-US" sz="1050" baseline="0" dirty="0">
                <a:solidFill>
                  <a:prstClr val="black"/>
                </a:solidFill>
                <a:latin typeface="+mn-lt"/>
                <a:cs typeface="Consolas" pitchFamily="49" charset="0"/>
              </a:rPr>
              <a:t>When i is even, the “if” gets hit; when i is odd, the “else” side gets hit </a:t>
            </a:r>
          </a:p>
          <a:p>
            <a:endParaRPr lang="en-US" sz="1050" baseline="0" dirty="0">
              <a:solidFill>
                <a:prstClr val="black"/>
              </a:solidFill>
              <a:latin typeface="+mn-lt"/>
            </a:endParaRPr>
          </a:p>
          <a:p>
            <a:r>
              <a:rPr lang="en-US" sz="1050" baseline="0" dirty="0">
                <a:solidFill>
                  <a:prstClr val="black"/>
                </a:solidFill>
                <a:latin typeface="+mn-lt"/>
              </a:rPr>
              <a:t>Neighboring threads do different things </a:t>
            </a:r>
            <a:r>
              <a:rPr lang="en-US" sz="1050" baseline="0" dirty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 the threads inside a warp diverge</a:t>
            </a:r>
          </a:p>
          <a:p>
            <a:r>
              <a:rPr lang="en-US" sz="1050" baseline="0" dirty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This requires two cycles: it’s as if the number of instructions was doubled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5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1D61-D015-4274-B894-314414003888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63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switch statement may have similar effects.</a:t>
            </a:r>
          </a:p>
          <a:p>
            <a:r>
              <a:rPr lang="en-US" dirty="0"/>
              <a:t>This results in longer times required to advance the warp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10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Some threads in the warp follow the if branch.  The rest are idle.</a:t>
            </a:r>
          </a:p>
          <a:p>
            <a:r>
              <a:rPr lang="en-US" sz="900" dirty="0"/>
              <a:t>Some</a:t>
            </a:r>
            <a:r>
              <a:rPr lang="en-US" sz="900" baseline="0" dirty="0"/>
              <a:t> threads in the warp follow the else branch. The rest are idle.</a:t>
            </a:r>
          </a:p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21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aseline="0" dirty="0"/>
              <a:t>You do not need to understand this to write code that runs </a:t>
            </a:r>
            <a:r>
              <a:rPr lang="en-US" sz="800" b="1" baseline="0" dirty="0"/>
              <a:t>correctly</a:t>
            </a:r>
            <a:r>
              <a:rPr lang="en-US" sz="800" baseline="0" dirty="0"/>
              <a:t>.  The system handles this.</a:t>
            </a:r>
          </a:p>
          <a:p>
            <a:r>
              <a:rPr lang="en-US" sz="800" baseline="0" dirty="0"/>
              <a:t>You need to worry about this for code that is </a:t>
            </a:r>
            <a:r>
              <a:rPr lang="en-US" sz="800" b="1" baseline="0" dirty="0"/>
              <a:t>performant</a:t>
            </a:r>
            <a:r>
              <a:rPr lang="en-US" sz="800" baseline="0" dirty="0"/>
              <a:t>.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Thread divergence is why NVIDIA calls their execution model </a:t>
            </a:r>
            <a:r>
              <a:rPr lang="en-US" sz="800" b="1" dirty="0"/>
              <a:t>SIMT</a:t>
            </a:r>
            <a:r>
              <a:rPr lang="en-US" sz="800" dirty="0"/>
              <a:t>.   Subtle difference</a:t>
            </a:r>
            <a:r>
              <a:rPr lang="en-US" sz="800" baseline="0" dirty="0"/>
              <a:t> from </a:t>
            </a:r>
            <a:r>
              <a:rPr lang="en-US" sz="800" b="1" baseline="0" dirty="0"/>
              <a:t>SIMD</a:t>
            </a:r>
            <a:r>
              <a:rPr lang="en-US" sz="800" baseline="0" dirty="0"/>
              <a:t>:  SIMT is SIMD for as long as the threads in a warp execute in lockstep mode; slightly different when threads diverge.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levels of thread divergence.</a:t>
            </a:r>
          </a:p>
          <a:p>
            <a:r>
              <a:rPr lang="en-US" dirty="0"/>
              <a:t>This extreme example requires a minimum of 32 cycles.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33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1" dirty="0"/>
              <a:t>Note</a:t>
            </a:r>
            <a:r>
              <a:rPr lang="en-US" sz="8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the presence of an if/else statement in a kernel function is not a problem by itself.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thread</a:t>
            </a:r>
            <a:r>
              <a:rPr lang="en-US" sz="800" baseline="0" dirty="0"/>
              <a:t> divergence concerns only divergence of threads </a:t>
            </a:r>
            <a:r>
              <a:rPr lang="en-US" sz="800" b="1" baseline="0" dirty="0"/>
              <a:t>within</a:t>
            </a:r>
            <a:r>
              <a:rPr lang="en-US" sz="800" baseline="0" dirty="0"/>
              <a:t> a warp!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baseline="0" dirty="0"/>
              <a:t>Even for threads diverging inside a warp, in special situations (short sequences), the compiler can modify the code to remove thread divergence: all threads in a warp execute the same instructions, but some of those are replaced by the compiler with no-ops which do not write memory or registers. </a:t>
            </a:r>
            <a:r>
              <a:rPr lang="en-US" sz="800" baseline="0" dirty="0">
                <a:sym typeface="Wingdings" panose="05000000000000000000" pitchFamily="2" charset="2"/>
              </a:rPr>
              <a:t> acceptable penalty hit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5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2CFF5-784C-49B6-A9C9-1B4DB72FC039}" type="slidenum">
              <a:rPr lang="en-US"/>
              <a:pPr/>
              <a:t>9</a:t>
            </a:fld>
            <a:endParaRPr lang="en-US"/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80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DDR5 memory blocks,</a:t>
            </a:r>
            <a:r>
              <a:rPr lang="en-US" baseline="0" dirty="0"/>
              <a:t> external to the SMs.</a:t>
            </a:r>
          </a:p>
          <a:p>
            <a:r>
              <a:rPr lang="en-US" baseline="0" dirty="0"/>
              <a:t>SMs must “reach out” to global memory</a:t>
            </a:r>
          </a:p>
          <a:p>
            <a:endParaRPr lang="en-US" baseline="0" dirty="0"/>
          </a:p>
          <a:p>
            <a:r>
              <a:rPr lang="en-US" baseline="0" dirty="0"/>
              <a:t>L2 cache is also shared among all SMs.  The rest of the memory hierarchy is inside each 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74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36AD9-60E1-43B5-A8A9-635E224059AC}" type="slidenum">
              <a:rPr lang="en-US"/>
              <a:pPr/>
              <a:t>58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732" y="3330172"/>
            <a:ext cx="6814939" cy="3155144"/>
          </a:xfrm>
        </p:spPr>
        <p:txBody>
          <a:bodyPr/>
          <a:lstStyle/>
          <a:p>
            <a:r>
              <a:rPr lang="en-US" dirty="0"/>
              <a:t>Global, constant, and texture memory spaces are persistent across kernels called by the same application.</a:t>
            </a:r>
          </a:p>
          <a:p>
            <a:r>
              <a:rPr lang="en-US" dirty="0"/>
              <a:t>“surface” memory is like “texture”, except that the former can be written (“texture” can only be read)</a:t>
            </a:r>
          </a:p>
        </p:txBody>
      </p:sp>
    </p:spTree>
    <p:extLst>
      <p:ext uri="{BB962C8B-B14F-4D97-AF65-F5344CB8AC3E}">
        <p14:creationId xmlns:p14="http://schemas.microsoft.com/office/powerpoint/2010/main" val="2651018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407584-AEE0-4EB4-885F-7A0D071837F5}" type="slidenum">
              <a:rPr lang="en-US"/>
              <a:pPr/>
              <a:t>61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11400" y="525463"/>
            <a:ext cx="4672013" cy="2628900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99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See also </a:t>
            </a:r>
            <a:r>
              <a:rPr lang="en-US" dirty="0">
                <a:hlinkClick r:id="rId3"/>
              </a:rPr>
              <a:t>https://devtalk.nvidia.com/default/topic/491309/int-vs-short-vs-char-in-kernels/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10F1B-C815-4D63-837F-DE9BF80525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36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B8CE96-CEAD-4E1C-BAAD-114F07E0F447}" type="slidenum">
              <a:rPr lang="en-US"/>
              <a:pPr/>
              <a:t>64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11400" y="525463"/>
            <a:ext cx="4672013" cy="2628900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733" y="3330173"/>
            <a:ext cx="6814939" cy="3155144"/>
          </a:xfrm>
        </p:spPr>
        <p:txBody>
          <a:bodyPr/>
          <a:lstStyle/>
          <a:p>
            <a:r>
              <a:rPr lang="en-US"/>
              <a:t>Global, constant, and texture memory spaces are persistent across kernels called by the same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295954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The previous plot is bandwidth for </a:t>
            </a:r>
            <a:r>
              <a:rPr lang="en-US" sz="1000" b="1" dirty="0"/>
              <a:t>moving data from/to global memory</a:t>
            </a:r>
            <a:r>
              <a:rPr lang="en-US" sz="1000" dirty="0"/>
              <a:t>.</a:t>
            </a:r>
          </a:p>
          <a:p>
            <a:r>
              <a:rPr lang="en-US" sz="1000" dirty="0"/>
              <a:t>Each SM has local L1 cache (shared</a:t>
            </a:r>
            <a:r>
              <a:rPr lang="en-US" sz="1000" baseline="0" dirty="0"/>
              <a:t> with shared memory, ratio under user control).</a:t>
            </a:r>
          </a:p>
          <a:p>
            <a:endParaRPr lang="en-US" sz="1000" baseline="0" dirty="0"/>
          </a:p>
          <a:p>
            <a:r>
              <a:rPr lang="en-US" sz="1000" baseline="0" dirty="0"/>
              <a:t>Fermi default: 48 KB shared / 16 KB L1 cache (can also do16/48)</a:t>
            </a:r>
          </a:p>
          <a:p>
            <a:r>
              <a:rPr lang="en-US" sz="1000" baseline="0" dirty="0"/>
              <a:t>Kepler: 48/16, 32/32, 16/48</a:t>
            </a:r>
          </a:p>
          <a:p>
            <a:endParaRPr lang="en-US" sz="1000" baseline="0" dirty="0"/>
          </a:p>
          <a:p>
            <a:r>
              <a:rPr lang="en-US" sz="1000" baseline="0" dirty="0"/>
              <a:t>Difference: </a:t>
            </a:r>
            <a:r>
              <a:rPr lang="en-US" sz="1000" b="1" baseline="0" dirty="0"/>
              <a:t>shared memory is controlled by the user</a:t>
            </a:r>
            <a:r>
              <a:rPr lang="en-US" sz="1000" baseline="0" dirty="0"/>
              <a:t>.  L1 cache use is automatic.   If you do not use shared memory, increase the chunk for L1 cache to allow the hardware to leverage it.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84583-C15A-4014-9BE9-EE4B9EF87EA1}" type="slidenum">
              <a:rPr lang="en-US"/>
              <a:pPr/>
              <a:t>67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6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75B10-DF6D-4DA6-9C62-4181DA28B18A}" type="slidenum">
              <a:rPr lang="en-US"/>
              <a:pPr/>
              <a:t>68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Take away message: organize your code to use as much as possible the faster memory: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keep in mind the relative access times (some of these change with new hardware)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be careful how you organize data and what data you bring</a:t>
            </a:r>
            <a:r>
              <a:rPr lang="en-US" sz="800" baseline="0" dirty="0"/>
              <a:t> over (do not duplicate information)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baseline="0" dirty="0"/>
              <a:t>Recall: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GPUs have much larger register files than a CPU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64K registers (each one word, i.e. 32 bits) per SM on Pascal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But you can also have up to 2048 threads resident per 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So you end up with just 32 registers per thread!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In fact, NVIDIA sets an upper limit of 255 registers/thread</a:t>
            </a:r>
          </a:p>
        </p:txBody>
      </p:sp>
    </p:spTree>
    <p:extLst>
      <p:ext uri="{BB962C8B-B14F-4D97-AF65-F5344CB8AC3E}">
        <p14:creationId xmlns:p14="http://schemas.microsoft.com/office/powerpoint/2010/main" val="3177037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63DB3-7B71-49CA-B25D-EAA494806174}" type="slidenum">
              <a:rPr lang="en-US"/>
              <a:pPr/>
              <a:t>69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Back in the day (Tesla C1060):</a:t>
            </a:r>
            <a:r>
              <a:rPr lang="en-US" sz="1050" baseline="0" dirty="0"/>
              <a:t> global memory was not cached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7064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DC1405-2A0C-427C-90B9-E5E96BB7F7F6}" type="slidenum">
              <a:rPr lang="en-US"/>
              <a:pPr/>
              <a:t>70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0732" y="3330172"/>
            <a:ext cx="6814939" cy="31551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2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RECALL: </a:t>
            </a:r>
            <a:r>
              <a:rPr lang="en-US" sz="900" b="1" dirty="0"/>
              <a:t>asynchronous</a:t>
            </a:r>
            <a:r>
              <a:rPr lang="en-US" sz="900" dirty="0"/>
              <a:t> execution on the GPU</a:t>
            </a:r>
          </a:p>
          <a:p>
            <a:r>
              <a:rPr lang="en-US" sz="900" dirty="0"/>
              <a:t>You cannot use timing on the host!   That would give you garbage.</a:t>
            </a:r>
          </a:p>
          <a:p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Need </a:t>
            </a:r>
            <a:r>
              <a:rPr lang="en-US" sz="900" dirty="0" err="1"/>
              <a:t>cudaEventSynchronize</a:t>
            </a:r>
            <a:r>
              <a:rPr lang="en-US" sz="900" dirty="0"/>
              <a:t> to wait for that event to complete.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But we only need this for the </a:t>
            </a:r>
            <a:r>
              <a:rPr lang="en-US" sz="900" dirty="0" err="1"/>
              <a:t>stopEvent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Indeed, the</a:t>
            </a:r>
            <a:r>
              <a:rPr lang="en-US" sz="900" baseline="0" dirty="0"/>
              <a:t> CUDA operations on the GPU execute in order, so no need to “synchronize” the </a:t>
            </a:r>
            <a:r>
              <a:rPr lang="en-US" sz="900" baseline="0" dirty="0" err="1"/>
              <a:t>startEvent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7EDB3-0742-46F8-9863-B6B1894BE0C2}" type="slidenum">
              <a:rPr lang="en-US"/>
              <a:pPr/>
              <a:t>71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Here we will use a bus instead of a bunch of cars to bring over data from memory.</a:t>
            </a:r>
          </a:p>
          <a:p>
            <a:endParaRPr lang="en-US" sz="900" dirty="0"/>
          </a:p>
          <a:p>
            <a:r>
              <a:rPr lang="en-US" sz="900" dirty="0"/>
              <a:t>Savings come from the fact that bandwidth to accessing shared memory is ~10 better than global memory.</a:t>
            </a:r>
          </a:p>
          <a:p>
            <a:endParaRPr lang="en-US" sz="900" dirty="0"/>
          </a:p>
          <a:p>
            <a:r>
              <a:rPr lang="en-US" sz="900" dirty="0"/>
              <a:t>Thread synchronization becomes crucial to avoid race conditions</a:t>
            </a:r>
          </a:p>
        </p:txBody>
      </p:sp>
    </p:spTree>
    <p:extLst>
      <p:ext uri="{BB962C8B-B14F-4D97-AF65-F5344CB8AC3E}">
        <p14:creationId xmlns:p14="http://schemas.microsoft.com/office/powerpoint/2010/main" val="578994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9C285-05EF-4D33-A034-3228E5345762}" type="slidenum">
              <a:rPr lang="en-US"/>
              <a:pPr/>
              <a:t>72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20990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reuse </a:t>
            </a:r>
            <a:r>
              <a:rPr lang="en-US" dirty="0"/>
              <a:t>is the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9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6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9E0D24-C628-4693-B239-0D9A3D689701}" type="slidenum">
              <a:rPr lang="en-US"/>
              <a:pPr/>
              <a:t>75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Recall: global memory:</a:t>
            </a:r>
            <a:r>
              <a:rPr lang="en-US" sz="900" baseline="0" dirty="0"/>
              <a:t> DRAM</a:t>
            </a:r>
            <a:br>
              <a:rPr lang="en-US" sz="900" baseline="0" dirty="0"/>
            </a:br>
            <a:r>
              <a:rPr lang="en-US" sz="900" baseline="0" dirty="0"/>
              <a:t>Shared memory: SRAM (split with L1 - Fermi or dedicated - Pascal)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Focus on </a:t>
            </a:r>
            <a:r>
              <a:rPr lang="en-US" sz="900" b="1" dirty="0"/>
              <a:t>data reuse</a:t>
            </a:r>
          </a:p>
          <a:p>
            <a:r>
              <a:rPr lang="en-US" sz="900" b="0" dirty="0"/>
              <a:t>Introduce the concept of </a:t>
            </a:r>
            <a:r>
              <a:rPr lang="en-US" sz="900" b="1" dirty="0"/>
              <a:t>tiling</a:t>
            </a:r>
            <a:r>
              <a:rPr lang="en-US" sz="900" b="0" dirty="0"/>
              <a:t> (common programming pattern)</a:t>
            </a:r>
          </a:p>
        </p:txBody>
      </p:sp>
    </p:spTree>
    <p:extLst>
      <p:ext uri="{BB962C8B-B14F-4D97-AF65-F5344CB8AC3E}">
        <p14:creationId xmlns:p14="http://schemas.microsoft.com/office/powerpoint/2010/main" val="52626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5FAF5-F616-48C5-BC20-9981FF440682}" type="slidenum">
              <a:rPr lang="en-US"/>
              <a:pPr/>
              <a:t>76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We will have a first loop</a:t>
            </a:r>
            <a:r>
              <a:rPr lang="en-US" sz="1050" baseline="0" dirty="0"/>
              <a:t> over tiles (moving left in A, moving down in 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aseline="0" dirty="0"/>
              <a:t>Then, inside a tile (i.e. a block), each thread will loop over a row in the A tile and a column in the B tile to calculate a piece of its final value (the red square in C)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856633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We will have 256</a:t>
            </a:r>
            <a:r>
              <a:rPr lang="en-US" sz="1000" baseline="0" dirty="0"/>
              <a:t> (16x16) threads that will work in concert on a tile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aseline="0" dirty="0"/>
              <a:t>They will bring together (in shared memory) one tile from A and one tile from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aseline="0" dirty="0"/>
              <a:t>Then, they each work separately on calculating an increment for their assigned C[</a:t>
            </a:r>
            <a:r>
              <a:rPr lang="en-US" sz="1000" baseline="0" dirty="0" err="1"/>
              <a:t>i,j</a:t>
            </a:r>
            <a:r>
              <a:rPr lang="en-US" sz="1000" baseline="0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aseline="0" dirty="0"/>
              <a:t>But they do so by sharing data!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24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F495C-9425-4B8E-B276-9DB1F11C826E}" type="slidenum">
              <a:rPr lang="en-US"/>
              <a:pPr/>
              <a:t>78</a:t>
            </a:fld>
            <a:endParaRPr lang="en-US"/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Execution</a:t>
            </a:r>
            <a:r>
              <a:rPr lang="en-US" sz="800" baseline="0" dirty="0"/>
              <a:t> 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blocks must all have 16x16 = 256 threads (take advantage of 2D layout)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how many blocks do we need?</a:t>
            </a:r>
            <a:br>
              <a:rPr lang="en-US" sz="800" baseline="0" dirty="0"/>
            </a:br>
            <a:r>
              <a:rPr lang="en-US" sz="800" baseline="0" dirty="0"/>
              <a:t>simple under our assumption that the matrix dimensions are multiples of the tile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if not, more complicated (some tiles will “fall off” the matrix extent)</a:t>
            </a:r>
            <a:br>
              <a:rPr lang="en-US" sz="800" baseline="0" dirty="0"/>
            </a:br>
            <a:r>
              <a:rPr lang="en-US" sz="800" baseline="0" dirty="0"/>
              <a:t>this is messy and main part of frustration in CUDA computing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baseline="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6635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err="1"/>
              <a:t>bx</a:t>
            </a:r>
            <a:r>
              <a:rPr lang="en-US" sz="800" dirty="0"/>
              <a:t> = </a:t>
            </a:r>
            <a:r>
              <a:rPr lang="en-US" sz="800" dirty="0" err="1"/>
              <a:t>blockIdx.x</a:t>
            </a:r>
            <a:r>
              <a:rPr lang="en-US" sz="800" baseline="0" dirty="0"/>
              <a:t>     </a:t>
            </a:r>
            <a:r>
              <a:rPr lang="en-US" sz="800" dirty="0"/>
              <a:t>the B (and C) matrix sub-block column index</a:t>
            </a:r>
          </a:p>
          <a:p>
            <a:r>
              <a:rPr lang="en-US" sz="800" dirty="0"/>
              <a:t>by = </a:t>
            </a:r>
            <a:r>
              <a:rPr lang="en-US" sz="800" dirty="0" err="1"/>
              <a:t>blockIdx.y</a:t>
            </a:r>
            <a:r>
              <a:rPr lang="en-US" sz="800" baseline="0" dirty="0"/>
              <a:t>     </a:t>
            </a:r>
            <a:r>
              <a:rPr lang="en-US" sz="800" dirty="0"/>
              <a:t>the A (and C) matrix sub-block row index</a:t>
            </a:r>
          </a:p>
          <a:p>
            <a:endParaRPr lang="en-US" sz="800" dirty="0"/>
          </a:p>
          <a:p>
            <a:r>
              <a:rPr lang="en-US" sz="800" dirty="0" err="1"/>
              <a:t>aBegin</a:t>
            </a:r>
            <a:r>
              <a:rPr lang="en-US" sz="800" baseline="0" dirty="0"/>
              <a:t> = </a:t>
            </a:r>
            <a:r>
              <a:rPr lang="en-US" sz="800" baseline="0" dirty="0" err="1"/>
              <a:t>wA</a:t>
            </a:r>
            <a:r>
              <a:rPr lang="en-US" sz="800" baseline="0" dirty="0"/>
              <a:t> * (by*BLOCK_SIZE)  i</a:t>
            </a:r>
            <a:r>
              <a:rPr lang="en-US" sz="800" dirty="0"/>
              <a:t>ndex of the first sub-matrix of A processed by the block</a:t>
            </a:r>
          </a:p>
          <a:p>
            <a:r>
              <a:rPr lang="en-US" sz="800" dirty="0" err="1"/>
              <a:t>aEnd</a:t>
            </a:r>
            <a:r>
              <a:rPr lang="en-US" sz="800" dirty="0"/>
              <a:t>    = </a:t>
            </a:r>
            <a:r>
              <a:rPr lang="en-US" sz="800" dirty="0" err="1"/>
              <a:t>aBegin</a:t>
            </a:r>
            <a:r>
              <a:rPr lang="en-US" sz="800" dirty="0"/>
              <a:t> + </a:t>
            </a:r>
            <a:r>
              <a:rPr lang="en-US" sz="800" dirty="0" err="1"/>
              <a:t>wA</a:t>
            </a:r>
            <a:r>
              <a:rPr lang="en-US" sz="800" dirty="0"/>
              <a:t> – 1</a:t>
            </a:r>
          </a:p>
          <a:p>
            <a:r>
              <a:rPr lang="en-US" sz="800" dirty="0" err="1"/>
              <a:t>aStep</a:t>
            </a:r>
            <a:r>
              <a:rPr lang="en-US" sz="800" baseline="0" dirty="0"/>
              <a:t> = BLOCK_SIZE</a:t>
            </a:r>
          </a:p>
          <a:p>
            <a:endParaRPr lang="en-US" sz="800" baseline="0" dirty="0"/>
          </a:p>
          <a:p>
            <a:r>
              <a:rPr lang="en-US" sz="800" dirty="0" err="1"/>
              <a:t>bBegin</a:t>
            </a:r>
            <a:r>
              <a:rPr lang="en-US" sz="800" dirty="0"/>
              <a:t> = BLOCK_SIZE * </a:t>
            </a:r>
            <a:r>
              <a:rPr lang="en-US" sz="800" dirty="0" err="1"/>
              <a:t>bx</a:t>
            </a:r>
            <a:r>
              <a:rPr lang="en-US" sz="800" dirty="0"/>
              <a:t>;</a:t>
            </a:r>
          </a:p>
          <a:p>
            <a:r>
              <a:rPr lang="en-US" sz="800" dirty="0" err="1"/>
              <a:t>bStep</a:t>
            </a:r>
            <a:r>
              <a:rPr lang="en-US" sz="800" dirty="0"/>
              <a:t> = BLOCK_SIZE * </a:t>
            </a:r>
            <a:r>
              <a:rPr lang="en-US" sz="800" dirty="0" err="1"/>
              <a:t>wB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10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DBD316-5E34-4948-A793-308A93D31A05}" type="slidenum">
              <a:rPr lang="en-US"/>
              <a:pPr/>
              <a:t>80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if </a:t>
            </a:r>
            <a:r>
              <a:rPr lang="en-US" sz="900" b="1" dirty="0"/>
              <a:t>__shared__ </a:t>
            </a:r>
            <a:r>
              <a:rPr lang="en-US" sz="900" dirty="0"/>
              <a:t>does not appear: each thread sets aside 16x16 memory locations for As</a:t>
            </a:r>
            <a:r>
              <a:rPr lang="en-US" sz="900" baseline="0" dirty="0"/>
              <a:t> and 16x16 for </a:t>
            </a:r>
            <a:r>
              <a:rPr lang="en-US" sz="900" baseline="0" dirty="0" err="1"/>
              <a:t>Bs</a:t>
            </a:r>
            <a:endParaRPr lang="en-US" sz="90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/>
              <a:t>that’s already double what could ever be in registers </a:t>
            </a:r>
            <a:r>
              <a:rPr lang="en-US" sz="900" baseline="0" dirty="0">
                <a:sym typeface="Wingdings" panose="05000000000000000000" pitchFamily="2" charset="2"/>
              </a:rPr>
              <a:t> spills to local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>
                <a:sym typeface="Wingdings" panose="05000000000000000000" pitchFamily="2" charset="2"/>
              </a:rPr>
              <a:t>with </a:t>
            </a:r>
            <a:r>
              <a:rPr lang="en-US" sz="900" b="1" baseline="0" dirty="0">
                <a:sym typeface="Wingdings" panose="05000000000000000000" pitchFamily="2" charset="2"/>
              </a:rPr>
              <a:t>__shared__ </a:t>
            </a:r>
            <a:r>
              <a:rPr lang="en-US" sz="900" baseline="0" dirty="0">
                <a:sym typeface="Wingdings" panose="05000000000000000000" pitchFamily="2" charset="2"/>
              </a:rPr>
              <a:t>this memory is specific to the block and shared between all threads in the block!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>
                <a:sym typeface="Wingdings" panose="05000000000000000000" pitchFamily="2" charset="2"/>
              </a:rPr>
              <a:t>attention: all threads bring over </a:t>
            </a:r>
            <a:r>
              <a:rPr lang="en-US" sz="900" b="1" baseline="0" dirty="0">
                <a:sym typeface="Wingdings" panose="05000000000000000000" pitchFamily="2" charset="2"/>
              </a:rPr>
              <a:t>disjoint</a:t>
            </a:r>
            <a:r>
              <a:rPr lang="en-US" sz="900" baseline="0" dirty="0">
                <a:sym typeface="Wingdings" panose="05000000000000000000" pitchFamily="2" charset="2"/>
              </a:rPr>
              <a:t> pieces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>
                <a:sym typeface="Wingdings" panose="05000000000000000000" pitchFamily="2" charset="2"/>
              </a:rPr>
              <a:t>Why do we need the </a:t>
            </a:r>
            <a:r>
              <a:rPr lang="en-US" sz="900" b="1" baseline="0" dirty="0">
                <a:sym typeface="Wingdings" panose="05000000000000000000" pitchFamily="2" charset="2"/>
              </a:rPr>
              <a:t>__</a:t>
            </a:r>
            <a:r>
              <a:rPr lang="en-US" sz="900" b="1" baseline="0" dirty="0" err="1">
                <a:sym typeface="Wingdings" panose="05000000000000000000" pitchFamily="2" charset="2"/>
              </a:rPr>
              <a:t>syncthreads</a:t>
            </a:r>
            <a:r>
              <a:rPr lang="en-US" sz="900" b="1" baseline="0" dirty="0">
                <a:sym typeface="Wingdings" panose="05000000000000000000" pitchFamily="2" charset="2"/>
              </a:rPr>
              <a:t> </a:t>
            </a:r>
            <a:r>
              <a:rPr lang="en-US" sz="900" baseline="0" dirty="0">
                <a:sym typeface="Wingdings" panose="05000000000000000000" pitchFamily="2" charset="2"/>
              </a:rPr>
              <a:t>here?   Only threads in the same warp proceed in lock-step fashion.  But threads in different warps do not.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>
                <a:sym typeface="Wingdings" panose="05000000000000000000" pitchFamily="2" charset="2"/>
              </a:rPr>
              <a:t>Who gets synchronized?  Threads in the same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aseline="0" dirty="0">
                <a:sym typeface="Wingdings" panose="05000000000000000000" pitchFamily="2" charset="2"/>
              </a:rPr>
              <a:t>Would it make sense to have a Cs in shared memory?  No – recall the “test for using shared memory”; no other thread needs this information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790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Understanding</a:t>
            </a:r>
            <a:r>
              <a:rPr lang="en-US" sz="900" baseline="0" dirty="0"/>
              <a:t> execution scheduling is important for performance (effectively using the hardware).</a:t>
            </a:r>
          </a:p>
          <a:p>
            <a:endParaRPr lang="en-US" sz="900" baseline="0" dirty="0"/>
          </a:p>
          <a:p>
            <a:r>
              <a:rPr lang="en-US" sz="900" baseline="0" dirty="0"/>
              <a:t>Knowing the underlying hardware is also important on the CPU (e.g. being aware of caching – as we will see in the </a:t>
            </a:r>
            <a:r>
              <a:rPr lang="en-US" sz="900" baseline="0" dirty="0" err="1"/>
              <a:t>OpenMP</a:t>
            </a:r>
            <a:r>
              <a:rPr lang="en-US" sz="900" baseline="0" dirty="0"/>
              <a:t> section). However, the compiler and tool development on the GPU is much more recent and more is left to the developer.</a:t>
            </a: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33978-C0A8-4362-BC32-0E6CB9054FB5}" type="slidenum">
              <a:rPr lang="en-US"/>
              <a:pPr/>
              <a:t>81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/>
              <a:t>Attention</a:t>
            </a:r>
            <a:r>
              <a:rPr lang="en-US" sz="900" dirty="0"/>
              <a:t>: do not put a __</a:t>
            </a:r>
            <a:r>
              <a:rPr lang="en-US" sz="900" dirty="0" err="1"/>
              <a:t>syncthreads</a:t>
            </a:r>
            <a:r>
              <a:rPr lang="en-US" sz="900" dirty="0"/>
              <a:t> in an if statement unless you can guarantee all threads in the block go through there!</a:t>
            </a:r>
          </a:p>
        </p:txBody>
      </p:sp>
    </p:spTree>
    <p:extLst>
      <p:ext uri="{BB962C8B-B14F-4D97-AF65-F5344CB8AC3E}">
        <p14:creationId xmlns:p14="http://schemas.microsoft.com/office/powerpoint/2010/main" val="237105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Thread indices are a </a:t>
            </a:r>
            <a:r>
              <a:rPr lang="en-US" sz="900" b="1" dirty="0"/>
              <a:t>convenience</a:t>
            </a:r>
            <a:r>
              <a:rPr lang="en-US" sz="900" dirty="0"/>
              <a:t> to the programmer.</a:t>
            </a:r>
          </a:p>
          <a:p>
            <a:r>
              <a:rPr lang="en-US" sz="900" dirty="0"/>
              <a:t>The actual threads are organized in a single, linear array of IDs.</a:t>
            </a:r>
          </a:p>
          <a:p>
            <a:endParaRPr lang="en-US" sz="900" dirty="0"/>
          </a:p>
          <a:p>
            <a:r>
              <a:rPr lang="en-US" sz="900" b="1" dirty="0"/>
              <a:t>This concept also very important in how threads are organized into warps</a:t>
            </a:r>
            <a:r>
              <a:rPr lang="en-US" sz="900" dirty="0"/>
              <a:t>.</a:t>
            </a:r>
          </a:p>
          <a:p>
            <a:r>
              <a:rPr lang="en-US" sz="900" dirty="0"/>
              <a:t>Warps are important because the threads in a warp proceed</a:t>
            </a:r>
            <a:r>
              <a:rPr lang="en-US" sz="900" baseline="0" dirty="0"/>
              <a:t> in lock-step fashion (implications to thread divergence, etc.).  Warps are the quantum unit of scheduling on an SM.</a:t>
            </a:r>
          </a:p>
          <a:p>
            <a:endParaRPr lang="en-US" sz="900" baseline="0" dirty="0"/>
          </a:p>
          <a:p>
            <a:r>
              <a:rPr lang="en-US" sz="900" baseline="0" dirty="0"/>
              <a:t>The index that runs faster is x, next y, slowest z.</a:t>
            </a:r>
          </a:p>
          <a:p>
            <a:endParaRPr lang="en-US" sz="900" baseline="0" dirty="0"/>
          </a:p>
          <a:p>
            <a:r>
              <a:rPr lang="en-US" sz="900" b="1" baseline="0" dirty="0"/>
              <a:t>For thread with thread index (4,2,3), the next one (for scheduling purposes) is thread with index (5,2,3)!   Not (4,2,4)</a:t>
            </a:r>
            <a:endParaRPr lang="en-US" sz="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1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19D5B8-4738-4990-B611-E17BC9B89842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5213" cy="2743200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Two relevant questions...</a:t>
            </a:r>
          </a:p>
          <a:p>
            <a:endParaRPr lang="en-US" sz="1000" dirty="0"/>
          </a:p>
          <a:p>
            <a:r>
              <a:rPr lang="en-US" sz="1000" dirty="0"/>
              <a:t>For</a:t>
            </a:r>
            <a:r>
              <a:rPr lang="en-US" sz="1000" baseline="0" dirty="0"/>
              <a:t> larger problems you must launch multiple blocks (because of the 1024 thread/block limit).  So how is a kernel split over multiple blocks executed?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For</a:t>
            </a:r>
            <a:r>
              <a:rPr lang="en-US" sz="1000" baseline="0" dirty="0"/>
              <a:t> this discussion, recall the mapping between thread index and thread ID.   At the end of the day, the SM’s scheduler sees the threads in a block based on their ID (i.e. a one-dimensional array: 0,1,2,…)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35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aseline="0" dirty="0"/>
              <a:t>We’ll talk more about the SM-level scheduler as it is more interesting and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57CD3-0AAD-47D4-AA49-9D7CA2CEB4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39AC7D-492B-4DB4-85E8-9C9B68E49DEF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5213" cy="2743200"/>
          </a:xfrm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Device-level</a:t>
            </a:r>
            <a:r>
              <a:rPr lang="en-US" sz="800" baseline="0" dirty="0"/>
              <a:t> schedules blocks for execution.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baseline="0" dirty="0"/>
              <a:t>You cannot rely on order of block execution or assignment of blocks over SMs</a:t>
            </a:r>
            <a:r>
              <a:rPr lang="en-US" sz="800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/>
              <a:t>You can have 8 (Fermi) or 16 (Kepler) or 32 (recent) blocks resident on an SM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027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Sided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321528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Sd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2721118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S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93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Sid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85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SideCode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295936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dition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486442"/>
            <a:ext cx="5631278" cy="48319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74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ditionLeft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486442"/>
            <a:ext cx="5631278" cy="48319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1425162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6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55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321971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74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60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8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12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22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_OneSid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2240E">
              <a:alpha val="56863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486442"/>
            <a:ext cx="5631278" cy="48319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7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ExcursionCredits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1552535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Excursio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70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Excursion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0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8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Vanilla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1508" y="6538281"/>
            <a:ext cx="691660" cy="269874"/>
          </a:xfrm>
        </p:spPr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761474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569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278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38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686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248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709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73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671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6465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65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hortExcu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09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4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0707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7760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733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250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10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287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963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66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3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Excursion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25676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14238960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979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956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9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7099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490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970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5313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143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576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2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lainVanilla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chemeClr val="accent5">
                  <a:lumMod val="75000"/>
                </a:schemeClr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191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024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348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281" y="1122363"/>
            <a:ext cx="11598089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281" y="3602038"/>
            <a:ext cx="1159808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78" y="5433002"/>
            <a:ext cx="16292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92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519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550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81" y="1241700"/>
            <a:ext cx="5710519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41700"/>
            <a:ext cx="5735171" cy="49352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208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7854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88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389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44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VanillaNumber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Clr>
                <a:schemeClr val="accent5">
                  <a:lumMod val="75000"/>
                </a:schemeClr>
              </a:buClr>
              <a:buFont typeface="+mj-lt"/>
              <a:buAutoNum type="arabicPeriod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7344" y="6553568"/>
            <a:ext cx="2567110" cy="205819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pPr lvl="0"/>
            <a:r>
              <a:rPr lang="en-US" dirty="0"/>
              <a:t>[reference here]</a:t>
            </a:r>
          </a:p>
        </p:txBody>
      </p:sp>
    </p:spTree>
    <p:extLst>
      <p:ext uri="{BB962C8B-B14F-4D97-AF65-F5344CB8AC3E}">
        <p14:creationId xmlns:p14="http://schemas.microsoft.com/office/powerpoint/2010/main" val="8537088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3190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1910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63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Si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674" y="1789554"/>
            <a:ext cx="5631278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4871" y="1789554"/>
            <a:ext cx="5640435" cy="4528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0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33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44" y="1495221"/>
            <a:ext cx="11960872" cy="493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8167" y="6522143"/>
            <a:ext cx="693023" cy="268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2203D-769A-4D5A-AE4C-EA73FDE6A1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164182" y="6656478"/>
            <a:ext cx="15704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/>
              <a:t>University of </a:t>
            </a:r>
            <a:r>
              <a:rPr lang="en-US" sz="800">
                <a:solidFill>
                  <a:srgbClr val="C00000"/>
                </a:solidFill>
              </a:rPr>
              <a:t>Wisconsin</a:t>
            </a:r>
            <a:r>
              <a:rPr lang="en-US" sz="800"/>
              <a:t>-Madison</a:t>
            </a:r>
          </a:p>
        </p:txBody>
      </p:sp>
    </p:spTree>
    <p:extLst>
      <p:ext uri="{BB962C8B-B14F-4D97-AF65-F5344CB8AC3E}">
        <p14:creationId xmlns:p14="http://schemas.microsoft.com/office/powerpoint/2010/main" val="386359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1" r:id="rId3"/>
    <p:sldLayoutId id="2147483688" r:id="rId4"/>
    <p:sldLayoutId id="2147483689" r:id="rId5"/>
    <p:sldLayoutId id="2147483679" r:id="rId6"/>
    <p:sldLayoutId id="2147483680" r:id="rId7"/>
    <p:sldLayoutId id="2147483668" r:id="rId8"/>
    <p:sldLayoutId id="2147483669" r:id="rId9"/>
    <p:sldLayoutId id="2147483685" r:id="rId10"/>
    <p:sldLayoutId id="2147483683" r:id="rId11"/>
    <p:sldLayoutId id="2147483686" r:id="rId12"/>
    <p:sldLayoutId id="2147483684" r:id="rId13"/>
    <p:sldLayoutId id="2147483682" r:id="rId14"/>
    <p:sldLayoutId id="2147483690" r:id="rId15"/>
    <p:sldLayoutId id="2147483691" r:id="rId16"/>
    <p:sldLayoutId id="2147483670" r:id="rId17"/>
    <p:sldLayoutId id="2147483671" r:id="rId18"/>
    <p:sldLayoutId id="2147483687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740" r:id="rId25"/>
    <p:sldLayoutId id="2147483741" r:id="rId26"/>
    <p:sldLayoutId id="2147483742" r:id="rId27"/>
    <p:sldLayoutId id="2147483743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1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1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9281" y="190309"/>
            <a:ext cx="10724031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281" y="1243853"/>
            <a:ext cx="11598089" cy="493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9281" y="6356348"/>
            <a:ext cx="260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4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F7DE0-CD33-4544-89D1-5E733A6C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868" y="461570"/>
            <a:ext cx="233390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46587" y="220597"/>
            <a:ext cx="855953" cy="1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3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wmadison.box.com/s/gafusx8uwkb53b2mrnfn8qgfz39t9isv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wmadison.box.com/s/gafusx8uwkb53b2mrnfn8qgfz39t9isv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D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D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talk.nvidia.com/default/topic/1031723/cuda-programming-and-performance/warp-divergence-triggered-by-for-loop/post/5249002/?offset=3#5249003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6i5dLsLaFMM9bYaE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uwmadison.box.com/s/gafusx8uwkb53b2mrnfn8qgfz39t9isv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seweb.ucsd.edu/classes/fa10/cse240a/pdf/08/CSE240A-MBT-L15-Cache.ppt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5146886/conditional-syncthreads-deadlock-or-not" TargetMode="External"/><Relationship Id="rId2" Type="http://schemas.openxmlformats.org/officeDocument/2006/relationships/hyperlink" Target="https://stackoverflow.com/questions/6666382/can-i-use-syncthreads-after-having-dropped-threads" TargetMode="Externa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ME759</a:t>
            </a:r>
            <a:br>
              <a:rPr lang="en-US" dirty="0"/>
            </a:br>
            <a:r>
              <a:rPr lang="en-US" sz="2400" dirty="0"/>
              <a:t>High Performance Computing for Applications in Engineering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[Spring 2021]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Lecture 10</a:t>
            </a:r>
          </a:p>
          <a:p>
            <a:r>
              <a:rPr lang="en-US"/>
              <a:t>02/15/2021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3136-38B5-49B0-B7B2-ED139F0532E2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581001"/>
            <a:ext cx="8611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600" dirty="0">
                <a:latin typeface="Tahoma" pitchFamily="34" charset="0"/>
              </a:rPr>
              <a:t>Dan Negrut, 2021</a:t>
            </a:r>
            <a:br>
              <a:rPr lang="en-US" sz="600" dirty="0">
                <a:latin typeface="Tahoma" pitchFamily="34" charset="0"/>
              </a:rPr>
            </a:br>
            <a:r>
              <a:rPr lang="en-US" sz="600" dirty="0">
                <a:latin typeface="Tahoma" pitchFamily="34" charset="0"/>
              </a:rPr>
              <a:t>ME759 UW-Madison</a:t>
            </a:r>
          </a:p>
        </p:txBody>
      </p:sp>
    </p:spTree>
    <p:extLst>
      <p:ext uri="{BB962C8B-B14F-4D97-AF65-F5344CB8AC3E}">
        <p14:creationId xmlns:p14="http://schemas.microsoft.com/office/powerpoint/2010/main" val="336034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[short topic, two slides]: </a:t>
            </a:r>
            <a:r>
              <a:rPr lang="en-US" sz="3200" dirty="0"/>
              <a:t>Timing Your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Timing support – part of the CUDA API</a:t>
            </a:r>
          </a:p>
          <a:p>
            <a:pPr lvl="1"/>
            <a:r>
              <a:rPr lang="en-US" sz="1800" dirty="0"/>
              <a:t>You pick it up as soon as you include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cuda.h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1800" dirty="0"/>
          </a:p>
          <a:p>
            <a:pPr lvl="1"/>
            <a:r>
              <a:rPr lang="en-US" sz="1800" dirty="0"/>
              <a:t>Provides cross-platform compatibility </a:t>
            </a:r>
          </a:p>
          <a:p>
            <a:pPr lvl="1"/>
            <a:r>
              <a:rPr lang="en-US" sz="1800" dirty="0"/>
              <a:t>Deals with the asynchronous nature of the device calls by relying on events and forced synchronization</a:t>
            </a:r>
          </a:p>
          <a:p>
            <a:pPr lvl="1"/>
            <a:endParaRPr lang="en-US" dirty="0"/>
          </a:p>
          <a:p>
            <a:r>
              <a:rPr lang="en-US" sz="2000" dirty="0"/>
              <a:t>Reports time in milliseconds, accurate within 0.5 microseconds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From NVIDIA CUDA Library Documentation:</a:t>
            </a:r>
          </a:p>
          <a:p>
            <a:pPr marL="400050" lvl="1" indent="0">
              <a:buNone/>
            </a:pPr>
            <a:r>
              <a:rPr lang="en-US" sz="1800" i="1" dirty="0"/>
              <a:t>Computes the elapsed time between two events (in milliseconds with a resolution of around 0.5 microseconds). If either event has not been recorded yet, this function returns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cudaErrorInvalidValue</a:t>
            </a:r>
            <a:r>
              <a:rPr lang="en-US" sz="1800" i="1" dirty="0"/>
              <a:t>. If either event has been recorded with a non-zero stream, the result is undefined.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89CB-F60A-4C2A-81E8-30C53FF816FA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20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Example: timing a GPU call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89CB-F60A-4C2A-81E8-30C53FF816FA}" type="slidenum">
              <a:rPr lang="en-US" altLang="en-US" dirty="0" smtClean="0"/>
              <a:pPr/>
              <a:t>11</a:t>
            </a:fld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2013358" y="1568708"/>
            <a:ext cx="7892642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cuda.h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400" dirty="0">
              <a:solidFill>
                <a:srgbClr val="A3151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main()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cudaEvent_t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cudaEventCreate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cudaEventCreate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cudaEventRecord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0);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yourKernelCallComesHere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&lt;&lt;&lt;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NumBlk,NumThrds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&gt;&gt;&gt;(</a:t>
            </a:r>
            <a:r>
              <a:rPr lang="en-US" sz="1400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sz="1400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cudaEventRecord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0);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cudaEventSynchronize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"Time to get device properties: "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elapsedTime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" </a:t>
            </a:r>
            <a:r>
              <a:rPr lang="en-US" sz="1400" dirty="0" err="1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ms</a:t>
            </a:r>
            <a:r>
              <a:rPr lang="en-US" sz="1400" dirty="0">
                <a:solidFill>
                  <a:srgbClr val="A31515"/>
                </a:solidFill>
                <a:latin typeface="Consolas" pitchFamily="49" charset="0"/>
                <a:cs typeface="Consolas" pitchFamily="49" charset="0"/>
              </a:rPr>
              <a:t>\n"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14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cudaEventDestroy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startEvent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cudaEventDestroy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stopEvent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695189" y="4419600"/>
            <a:ext cx="685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4A70-DD8F-4116-A517-31AFA118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Cartoon of the 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F4D315-ACD9-42A3-B05A-705699D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A603D2-8EB0-4902-A725-D6C04CE53C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[P. C. Vey]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7A603D2-8EB0-4902-A725-D6C04CE53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531350-ADCB-457E-B406-ACE57A8C2B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78408"/>
            <a:ext cx="6096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149350" y="3848101"/>
            <a:ext cx="5518150" cy="7810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Execution Scheduling Issues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6A52-3313-4A10-8B45-3E5624BFC511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3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5" y="2123340"/>
            <a:ext cx="11272727" cy="3669361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[short/important topic]: </a:t>
                </a:r>
                <a:r>
                  <a:rPr lang="en-US" sz="3200" dirty="0">
                    <a:solidFill>
                      <a:srgbClr val="FFFF00"/>
                    </a:solidFill>
                  </a:rPr>
                  <a:t>Thread </a:t>
                </a:r>
                <a:r>
                  <a:rPr lang="en-US" sz="3200" u="sng" dirty="0">
                    <a:solidFill>
                      <a:srgbClr val="FFFF00"/>
                    </a:solidFill>
                  </a:rPr>
                  <a:t>Index</a:t>
                </a:r>
                <a:r>
                  <a:rPr lang="en-US" sz="3200" dirty="0"/>
                  <a:t> vs. </a:t>
                </a:r>
                <a:r>
                  <a:rPr lang="en-US" sz="3200" dirty="0">
                    <a:solidFill>
                      <a:srgbClr val="FFC000"/>
                    </a:solidFill>
                  </a:rPr>
                  <a:t>Thread </a:t>
                </a:r>
                <a:r>
                  <a:rPr lang="en-US" sz="3200" u="sng" dirty="0">
                    <a:solidFill>
                      <a:srgbClr val="FFC000"/>
                    </a:solidFill>
                  </a:rPr>
                  <a:t>ID</a:t>
                </a:r>
                <a:br>
                  <a:rPr lang="en-US" sz="3200" dirty="0"/>
                </a:br>
                <a:r>
                  <a:rPr lang="en-US" sz="1800" dirty="0"/>
                  <a:t>[critical in (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) understanding how SIMD is supported in CUDA,  and (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𝑖𝑖</m:t>
                    </m:r>
                  </m:oMath>
                </a14:m>
                <a:r>
                  <a:rPr lang="en-US" sz="1800" dirty="0"/>
                  <a:t>) understanding the concept of “warp”]</a:t>
                </a:r>
                <a:endParaRPr lang="en-US" sz="20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250" t="-12593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8273609" y="4303059"/>
            <a:ext cx="2894785" cy="28850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6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Thread Execution Scheduling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endParaRPr lang="en-US" sz="2800" dirty="0"/>
          </a:p>
          <a:p>
            <a:pPr marL="457200" indent="-457200"/>
            <a:r>
              <a:rPr lang="en-US" sz="2800" dirty="0"/>
              <a:t>Starting point observation:</a:t>
            </a:r>
          </a:p>
          <a:p>
            <a:pPr marL="806450" lvl="1" indent="-457200"/>
            <a:r>
              <a:rPr lang="en-US" sz="2400" dirty="0"/>
              <a:t>You launch on the device many blocks, each containing many threads</a:t>
            </a:r>
          </a:p>
          <a:p>
            <a:pPr marL="806450" lvl="1" indent="-457200"/>
            <a:endParaRPr lang="en-US" sz="2400" dirty="0"/>
          </a:p>
          <a:p>
            <a:pPr marL="457200" indent="-457200"/>
            <a:endParaRPr lang="en-US" sz="2800" dirty="0"/>
          </a:p>
          <a:p>
            <a:pPr marL="457200" indent="-457200"/>
            <a:r>
              <a:rPr lang="en-US" sz="2800" dirty="0"/>
              <a:t>Questions in this segment:</a:t>
            </a:r>
          </a:p>
          <a:p>
            <a:pPr marL="806450" lvl="1" indent="-457200"/>
            <a:r>
              <a:rPr lang="en-US" sz="2400" dirty="0"/>
              <a:t>In which order are these blocks executed?</a:t>
            </a:r>
          </a:p>
          <a:p>
            <a:pPr marL="806450" lvl="1" indent="-457200"/>
            <a:r>
              <a:rPr lang="en-US" sz="2400" dirty="0"/>
              <a:t>How is this execution process managed?</a:t>
            </a:r>
          </a:p>
          <a:p>
            <a:pPr marL="806450" lvl="1" indent="-457200"/>
            <a:r>
              <a:rPr lang="en-US" sz="2400" dirty="0"/>
              <a:t>When/How are the threads in a block executed?</a:t>
            </a:r>
          </a:p>
          <a:p>
            <a:pPr marL="806450" lvl="1" indent="-457200"/>
            <a:r>
              <a:rPr lang="en-US" sz="2400" dirty="0"/>
              <a:t>Etc…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186D4-8051-4F9A-BA48-7511C20FFC00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21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High-level Perspective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schedulers at work in GPU computing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device-level</a:t>
            </a:r>
            <a:r>
              <a:rPr lang="en-US" dirty="0"/>
              <a:t> scheduler: assigns blocks to SM that signal that they have “excess capacity” </a:t>
            </a:r>
          </a:p>
          <a:p>
            <a:pPr lvl="2"/>
            <a:r>
              <a:rPr lang="en-US" dirty="0"/>
              <a:t>This scheduler called by NVIDIA the “</a:t>
            </a:r>
            <a:r>
              <a:rPr lang="en-US" dirty="0" err="1"/>
              <a:t>GigaThread</a:t>
            </a:r>
            <a:r>
              <a:rPr lang="en-US" dirty="0"/>
              <a:t> engine”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SM-level</a:t>
            </a:r>
            <a:r>
              <a:rPr lang="en-US" dirty="0"/>
              <a:t> scheduler: schedules the execution of the threads in a block onto the SM functional units </a:t>
            </a:r>
          </a:p>
          <a:p>
            <a:pPr lvl="2"/>
            <a:r>
              <a:rPr lang="en-US" dirty="0"/>
              <a:t>This is the more interesting scheduler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9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Device-Level</a:t>
            </a:r>
            <a:r>
              <a:rPr lang="en-US" dirty="0"/>
              <a:t> Scheduler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8300" y="996950"/>
            <a:ext cx="5537200" cy="56388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This is the first levels of scheduling:</a:t>
            </a:r>
          </a:p>
          <a:p>
            <a:pPr marL="457200" lvl="1"/>
            <a:r>
              <a:rPr lang="en-US" sz="1400" dirty="0"/>
              <a:t>For running [desirably] a large number of blocks (thousands) on a relatively small number of SMs</a:t>
            </a:r>
          </a:p>
          <a:p>
            <a:pPr marL="457200" lvl="1"/>
            <a:r>
              <a:rPr lang="en-US" sz="1400" dirty="0"/>
              <a:t>There are perhaps tens of thousands of blocks that will eventually get executed in 108 SMs (on an A100)</a:t>
            </a:r>
          </a:p>
          <a:p>
            <a:pPr marL="457200" indent="-457200"/>
            <a:endParaRPr lang="en-US" sz="1800" dirty="0"/>
          </a:p>
          <a:p>
            <a:r>
              <a:rPr lang="en-US" sz="1800" dirty="0"/>
              <a:t>Thread Blocks are distributed to the SMs</a:t>
            </a:r>
          </a:p>
          <a:p>
            <a:pPr marL="457200" lvl="1"/>
            <a:r>
              <a:rPr lang="en-US" sz="1400" dirty="0">
                <a:solidFill>
                  <a:srgbClr val="0070C0"/>
                </a:solidFill>
              </a:rPr>
              <a:t>Potentially more than one block per SM</a:t>
            </a:r>
          </a:p>
          <a:p>
            <a:pPr marL="457200" indent="-457200"/>
            <a:endParaRPr lang="en-US" sz="1800" dirty="0"/>
          </a:p>
          <a:p>
            <a:r>
              <a:rPr lang="en-US" sz="1800" dirty="0"/>
              <a:t>As Thread Blocks complete kernel execution, resources are freed</a:t>
            </a:r>
          </a:p>
          <a:p>
            <a:pPr marL="457200" lvl="1"/>
            <a:r>
              <a:rPr lang="en-US" sz="1400" dirty="0"/>
              <a:t>Device level scheduler can launch next block(s) in line</a:t>
            </a:r>
          </a:p>
          <a:p>
            <a:pPr marL="457200" indent="-457200"/>
            <a:endParaRPr lang="en-US" sz="1800" dirty="0"/>
          </a:p>
          <a:p>
            <a:r>
              <a:rPr lang="en-US" sz="1800" dirty="0"/>
              <a:t>Limits, for resident blocks/SM:</a:t>
            </a:r>
          </a:p>
          <a:p>
            <a:pPr marL="457200" lvl="1"/>
            <a:r>
              <a:rPr lang="en-US" sz="1400" dirty="0"/>
              <a:t>32 blocks on the Pascal SM, Volta SM, and Ampere SM</a:t>
            </a:r>
          </a:p>
          <a:p>
            <a:pPr marL="0"/>
            <a:endParaRPr lang="en-US" sz="1800" dirty="0"/>
          </a:p>
          <a:p>
            <a:pPr marL="0"/>
            <a:r>
              <a:rPr lang="en-US" sz="1800" dirty="0"/>
              <a:t>Another hard limit: no more than 2048 threads can be hosted on an SM (no matter how many blocks the threads are associated with/coming from)</a:t>
            </a:r>
          </a:p>
        </p:txBody>
      </p:sp>
      <p:grpSp>
        <p:nvGrpSpPr>
          <p:cNvPr id="181252" name="Group 4"/>
          <p:cNvGrpSpPr>
            <a:grpSpLocks/>
          </p:cNvGrpSpPr>
          <p:nvPr/>
        </p:nvGrpSpPr>
        <p:grpSpPr bwMode="auto">
          <a:xfrm>
            <a:off x="6400801" y="1219201"/>
            <a:ext cx="4056063" cy="5381625"/>
            <a:chOff x="3034" y="690"/>
            <a:chExt cx="2555" cy="3390"/>
          </a:xfrm>
        </p:grpSpPr>
        <p:sp>
          <p:nvSpPr>
            <p:cNvPr id="181253" name="AutoShape 5"/>
            <p:cNvSpPr>
              <a:spLocks noChangeAspect="1" noChangeArrowheads="1"/>
            </p:cNvSpPr>
            <p:nvPr/>
          </p:nvSpPr>
          <p:spPr bwMode="auto">
            <a:xfrm>
              <a:off x="3034" y="690"/>
              <a:ext cx="2555" cy="3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254" name="Text Box 6"/>
            <p:cNvSpPr txBox="1">
              <a:spLocks noChangeArrowheads="1"/>
            </p:cNvSpPr>
            <p:nvPr/>
          </p:nvSpPr>
          <p:spPr bwMode="auto">
            <a:xfrm>
              <a:off x="3037" y="693"/>
              <a:ext cx="671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Host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81255" name="Text Box 7"/>
            <p:cNvSpPr txBox="1">
              <a:spLocks noChangeArrowheads="1"/>
            </p:cNvSpPr>
            <p:nvPr/>
          </p:nvSpPr>
          <p:spPr bwMode="auto">
            <a:xfrm>
              <a:off x="3199" y="1171"/>
              <a:ext cx="432" cy="3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Kernel 1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81256" name="Text Box 8"/>
            <p:cNvSpPr txBox="1">
              <a:spLocks noChangeArrowheads="1"/>
            </p:cNvSpPr>
            <p:nvPr/>
          </p:nvSpPr>
          <p:spPr bwMode="auto">
            <a:xfrm>
              <a:off x="3185" y="2275"/>
              <a:ext cx="430" cy="334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Kernel 2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181257" name="Line 9"/>
            <p:cNvSpPr>
              <a:spLocks noChangeShapeType="1"/>
            </p:cNvSpPr>
            <p:nvPr/>
          </p:nvSpPr>
          <p:spPr bwMode="auto">
            <a:xfrm>
              <a:off x="3118" y="1110"/>
              <a:ext cx="1" cy="169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258" name="Text Box 10"/>
            <p:cNvSpPr txBox="1">
              <a:spLocks noChangeArrowheads="1"/>
            </p:cNvSpPr>
            <p:nvPr/>
          </p:nvSpPr>
          <p:spPr bwMode="auto">
            <a:xfrm>
              <a:off x="3827" y="698"/>
              <a:ext cx="1759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Device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grpSp>
          <p:nvGrpSpPr>
            <p:cNvPr id="181259" name="Group 11"/>
            <p:cNvGrpSpPr>
              <a:grpSpLocks/>
            </p:cNvGrpSpPr>
            <p:nvPr/>
          </p:nvGrpSpPr>
          <p:grpSpPr bwMode="auto">
            <a:xfrm>
              <a:off x="3927" y="957"/>
              <a:ext cx="1554" cy="1004"/>
              <a:chOff x="3820" y="4577"/>
              <a:chExt cx="4116" cy="2660"/>
            </a:xfrm>
          </p:grpSpPr>
          <p:sp>
            <p:nvSpPr>
              <p:cNvPr id="181260" name="Text Box 12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Grid 1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81261" name="Group 13"/>
              <p:cNvGrpSpPr>
                <a:grpSpLocks/>
              </p:cNvGrpSpPr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1812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6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6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(2, 0)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181265" name="Group 17"/>
              <p:cNvGrpSpPr>
                <a:grpSpLocks/>
              </p:cNvGrpSpPr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1812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(0, 1)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6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(1, 1)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Block</a:t>
                  </a:r>
                </a:p>
                <a:p>
                  <a:pPr algn="ctr"/>
                  <a:r>
                    <a:rPr lang="en-US" sz="1200" b="1">
                      <a:solidFill>
                        <a:srgbClr val="003300"/>
                      </a:solidFill>
                      <a:latin typeface="Arial" pitchFamily="34" charset="0"/>
                    </a:rPr>
                    <a:t>(2, 1)</a:t>
                  </a:r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181269" name="Group 21"/>
            <p:cNvGrpSpPr>
              <a:grpSpLocks/>
            </p:cNvGrpSpPr>
            <p:nvPr/>
          </p:nvGrpSpPr>
          <p:grpSpPr bwMode="auto">
            <a:xfrm>
              <a:off x="4051" y="2056"/>
              <a:ext cx="1306" cy="1416"/>
              <a:chOff x="4730" y="7615"/>
              <a:chExt cx="3458" cy="3752"/>
            </a:xfrm>
          </p:grpSpPr>
          <p:sp>
            <p:nvSpPr>
              <p:cNvPr id="181270" name="Text Box 22"/>
              <p:cNvSpPr txBox="1">
                <a:spLocks noChangeArrowheads="1"/>
              </p:cNvSpPr>
              <p:nvPr/>
            </p:nvSpPr>
            <p:spPr bwMode="auto">
              <a:xfrm>
                <a:off x="4730" y="7615"/>
                <a:ext cx="3458" cy="3752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Grid 2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81271" name="Group 23"/>
              <p:cNvGrpSpPr>
                <a:grpSpLocks/>
              </p:cNvGrpSpPr>
              <p:nvPr/>
            </p:nvGrpSpPr>
            <p:grpSpPr bwMode="auto">
              <a:xfrm>
                <a:off x="4902" y="8203"/>
                <a:ext cx="3114" cy="892"/>
                <a:chOff x="4391" y="8441"/>
                <a:chExt cx="3114" cy="892"/>
              </a:xfrm>
            </p:grpSpPr>
            <p:sp>
              <p:nvSpPr>
                <p:cNvPr id="181272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7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7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181276" name="Group 28"/>
              <p:cNvGrpSpPr>
                <a:grpSpLocks/>
              </p:cNvGrpSpPr>
              <p:nvPr/>
            </p:nvGrpSpPr>
            <p:grpSpPr bwMode="auto">
              <a:xfrm>
                <a:off x="4902" y="9253"/>
                <a:ext cx="3114" cy="892"/>
                <a:chOff x="4391" y="8441"/>
                <a:chExt cx="3114" cy="892"/>
              </a:xfrm>
            </p:grpSpPr>
            <p:sp>
              <p:nvSpPr>
                <p:cNvPr id="18127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7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7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8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181281" name="Group 33"/>
              <p:cNvGrpSpPr>
                <a:grpSpLocks/>
              </p:cNvGrpSpPr>
              <p:nvPr/>
            </p:nvGrpSpPr>
            <p:grpSpPr bwMode="auto">
              <a:xfrm>
                <a:off x="4902" y="10303"/>
                <a:ext cx="3114" cy="892"/>
                <a:chOff x="4391" y="8441"/>
                <a:chExt cx="3114" cy="892"/>
              </a:xfrm>
            </p:grpSpPr>
            <p:sp>
              <p:nvSpPr>
                <p:cNvPr id="1812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8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8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128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</p:spPr>
              <p:txBody>
                <a:bodyPr lIns="0" tIns="91440" rIns="0" bIns="0"/>
                <a:lstStyle/>
                <a:p>
                  <a:endParaRPr lang="en-US">
                    <a:solidFill>
                      <a:srgbClr val="003300"/>
                    </a:solidFill>
                    <a:latin typeface="Arial" pitchFamily="34" charset="0"/>
                  </a:endParaRPr>
                </a:p>
              </p:txBody>
            </p:sp>
          </p:grpSp>
        </p:grpSp>
        <p:grpSp>
          <p:nvGrpSpPr>
            <p:cNvPr id="181286" name="Group 38"/>
            <p:cNvGrpSpPr>
              <a:grpSpLocks/>
            </p:cNvGrpSpPr>
            <p:nvPr/>
          </p:nvGrpSpPr>
          <p:grpSpPr bwMode="auto">
            <a:xfrm>
              <a:off x="3414" y="2782"/>
              <a:ext cx="1765" cy="1295"/>
              <a:chOff x="1972" y="8931"/>
              <a:chExt cx="4676" cy="3430"/>
            </a:xfrm>
          </p:grpSpPr>
          <p:sp>
            <p:nvSpPr>
              <p:cNvPr id="181287" name="Text Box 39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Block (1, 1)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81288" name="Group 40"/>
              <p:cNvGrpSpPr>
                <a:grpSpLocks/>
              </p:cNvGrpSpPr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181289" name="Group 41"/>
                <p:cNvGrpSpPr>
                  <a:grpSpLocks/>
                </p:cNvGrpSpPr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18129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1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81296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81297" name="Group 49"/>
                <p:cNvGrpSpPr>
                  <a:grpSpLocks/>
                </p:cNvGrpSpPr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181298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299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0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1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2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(4, 1)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81303" name="Group 55"/>
                <p:cNvGrpSpPr>
                  <a:grpSpLocks/>
                </p:cNvGrpSpPr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181304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5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6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7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08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(4, 2)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  <p:grpSp>
              <p:nvGrpSpPr>
                <p:cNvPr id="181309" name="Group 61"/>
                <p:cNvGrpSpPr>
                  <a:grpSpLocks/>
                </p:cNvGrpSpPr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181310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(0, 0)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11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(1, 0)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12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(2, 0)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13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(3, 0)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181314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Thread</a:t>
                    </a:r>
                  </a:p>
                  <a:p>
                    <a:pPr algn="ctr"/>
                    <a:r>
                      <a:rPr lang="en-US" sz="1000" b="1">
                        <a:solidFill>
                          <a:srgbClr val="003300"/>
                        </a:solidFill>
                        <a:latin typeface="Times New Roman" pitchFamily="18" charset="0"/>
                      </a:rPr>
                      <a:t>(4, 0)</a:t>
                    </a:r>
                    <a:endParaRPr lang="en-US">
                      <a:solidFill>
                        <a:srgbClr val="003300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81315" name="Line 67"/>
            <p:cNvSpPr>
              <a:spLocks noChangeShapeType="1"/>
            </p:cNvSpPr>
            <p:nvPr/>
          </p:nvSpPr>
          <p:spPr bwMode="auto">
            <a:xfrm>
              <a:off x="3605" y="1277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16" name="Line 68"/>
            <p:cNvSpPr>
              <a:spLocks noChangeShapeType="1"/>
            </p:cNvSpPr>
            <p:nvPr/>
          </p:nvSpPr>
          <p:spPr bwMode="auto">
            <a:xfrm>
              <a:off x="3615" y="2380"/>
              <a:ext cx="43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17" name="Line 69"/>
            <p:cNvSpPr>
              <a:spLocks noChangeShapeType="1"/>
            </p:cNvSpPr>
            <p:nvPr/>
          </p:nvSpPr>
          <p:spPr bwMode="auto">
            <a:xfrm flipH="1">
              <a:off x="3414" y="1562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18" name="Line 70"/>
            <p:cNvSpPr>
              <a:spLocks noChangeShapeType="1"/>
            </p:cNvSpPr>
            <p:nvPr/>
          </p:nvSpPr>
          <p:spPr bwMode="auto">
            <a:xfrm>
              <a:off x="4926" y="1562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19" name="Line 71"/>
            <p:cNvSpPr>
              <a:spLocks noChangeShapeType="1"/>
            </p:cNvSpPr>
            <p:nvPr/>
          </p:nvSpPr>
          <p:spPr bwMode="auto">
            <a:xfrm flipH="1">
              <a:off x="4048" y="1889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20" name="Line 72"/>
            <p:cNvSpPr>
              <a:spLocks noChangeShapeType="1"/>
            </p:cNvSpPr>
            <p:nvPr/>
          </p:nvSpPr>
          <p:spPr bwMode="auto">
            <a:xfrm>
              <a:off x="4926" y="1895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21" name="Line 73"/>
            <p:cNvSpPr>
              <a:spLocks noChangeShapeType="1"/>
            </p:cNvSpPr>
            <p:nvPr/>
          </p:nvSpPr>
          <p:spPr bwMode="auto">
            <a:xfrm flipH="1">
              <a:off x="3420" y="2777"/>
              <a:ext cx="623" cy="1295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1322" name="Line 74"/>
            <p:cNvSpPr>
              <a:spLocks noChangeShapeType="1"/>
            </p:cNvSpPr>
            <p:nvPr/>
          </p:nvSpPr>
          <p:spPr bwMode="auto">
            <a:xfrm>
              <a:off x="5026" y="2777"/>
              <a:ext cx="153" cy="1300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9506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19105B-97E5-4807-A829-CDDE72D9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nitty-gritty: hardware resources dictate what a capability can 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C37AF-16C6-4AA7-9D7D-F8B18F6B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54C3640-3394-4B5B-86A4-47C608E2E7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</a:t>
                </a:r>
                <a:r>
                  <a:rPr lang="en-US" dirty="0">
                    <a:hlinkClick r:id="rId2"/>
                  </a:rPr>
                  <a:t>NVIDIA</a:t>
                </a:r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54C3640-3394-4B5B-86A4-47C608E2E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750CD-4210-4256-9937-70783BFA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966" y="823393"/>
            <a:ext cx="8594067" cy="5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>
                <a:solidFill>
                  <a:srgbClr val="FFC000"/>
                </a:solidFill>
              </a:rPr>
              <a:t>Device-Level</a:t>
            </a:r>
            <a:r>
              <a:rPr lang="en-US" sz="3400" dirty="0"/>
              <a:t> Scheduler, Comments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Once a block is picked up for execution by one SM, the block does not leave that SM before all threads in that block finish executing the kernel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Once a block is finished &amp; retired, only then can another block land for execution on that SM</a:t>
                </a:r>
              </a:p>
              <a:p>
                <a:pPr lvl="1"/>
                <a:r>
                  <a:rPr lang="en-US" sz="1800" dirty="0"/>
                  <a:t>The Device-Level Scheduler dispatches a block of threads to an SM that indicates that it has excess capacity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explains why it’s good to have many SM in your GPU</a:t>
                </a:r>
              </a:p>
              <a:p>
                <a:pPr lvl="1"/>
                <a:r>
                  <a:rPr lang="en-US" sz="1800" dirty="0"/>
                  <a:t>More SMs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more expensive card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DBB9-0C17-4D18-9537-C31895F9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of the 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C7FF7-1597-4AE5-8ED3-84DEC405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D714A-CF17-4CC9-9B5C-069512BFB81E}"/>
              </a:ext>
            </a:extLst>
          </p:cNvPr>
          <p:cNvSpPr txBox="1"/>
          <p:nvPr/>
        </p:nvSpPr>
        <p:spPr>
          <a:xfrm>
            <a:off x="1587501" y="3156635"/>
            <a:ext cx="97119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“Would I rather be feared or loved? Easy. Both. I want people to be afraid of how much they love me.”</a:t>
            </a:r>
          </a:p>
          <a:p>
            <a:pPr algn="r"/>
            <a:r>
              <a:rPr lang="en-US" sz="1200" dirty="0"/>
              <a:t>-- Michael Scott, Regional Manager (Scranton, PA branch), </a:t>
            </a:r>
            <a:r>
              <a:rPr lang="en-US" sz="1200" dirty="0" err="1"/>
              <a:t>Dunder</a:t>
            </a:r>
            <a:r>
              <a:rPr lang="en-US" sz="1200" dirty="0"/>
              <a:t> Mifflin Inc.</a:t>
            </a:r>
          </a:p>
        </p:txBody>
      </p:sp>
    </p:spTree>
    <p:extLst>
      <p:ext uri="{BB962C8B-B14F-4D97-AF65-F5344CB8AC3E}">
        <p14:creationId xmlns:p14="http://schemas.microsoft.com/office/powerpoint/2010/main" val="533482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608490"/>
            <a:ext cx="3931920" cy="440496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0"/>
            <a:ext cx="6889784" cy="823393"/>
          </a:xfrm>
        </p:spPr>
        <p:txBody>
          <a:bodyPr>
            <a:normAutofit/>
          </a:bodyPr>
          <a:lstStyle/>
          <a:p>
            <a:r>
              <a:rPr lang="en-US" dirty="0"/>
              <a:t>More Recent SM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6A52-3313-4A10-8B45-3E5624BFC511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8226" name="Picture 2" descr="The Pascal GP100 Streaming Multiproces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681" y="2002189"/>
            <a:ext cx="4389120" cy="3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7969" y="1136650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Maxwell SMX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8809" y="1608490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Pascal SM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673" y="566819"/>
            <a:ext cx="4445517" cy="6003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96400" y="197487"/>
            <a:ext cx="104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Volta SM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67806" y="5564956"/>
            <a:ext cx="4442352" cy="1041624"/>
            <a:chOff x="4667806" y="5564956"/>
            <a:chExt cx="4442352" cy="1041624"/>
          </a:xfrm>
        </p:grpSpPr>
        <p:sp>
          <p:nvSpPr>
            <p:cNvPr id="10" name="TextBox 9"/>
            <p:cNvSpPr txBox="1"/>
            <p:nvPr/>
          </p:nvSpPr>
          <p:spPr>
            <a:xfrm>
              <a:off x="4667806" y="5960249"/>
              <a:ext cx="1984902" cy="6463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Motivated by AI &amp; </a:t>
              </a:r>
              <a:br>
                <a:rPr lang="en-US" b="1" dirty="0"/>
              </a:br>
              <a:r>
                <a:rPr lang="en-US" b="1" dirty="0"/>
                <a:t>Machine Learning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652708" y="5564956"/>
              <a:ext cx="2457450" cy="71845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2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>
                <a:solidFill>
                  <a:srgbClr val="FFC000"/>
                </a:solidFill>
              </a:rPr>
              <a:t>SM-Level</a:t>
            </a:r>
            <a:r>
              <a:rPr lang="en-US" sz="3500" dirty="0"/>
              <a:t> Schedulers</a:t>
            </a: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278504" y="1726217"/>
            <a:ext cx="6655534" cy="38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39725" indent="-339725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Each block of threads divided in 32-thread </a:t>
            </a:r>
            <a:r>
              <a:rPr lang="en-US" b="1" u="sng" dirty="0">
                <a:solidFill>
                  <a:srgbClr val="C00000"/>
                </a:solidFill>
                <a:latin typeface="Arial" pitchFamily="34" charset="0"/>
              </a:rPr>
              <a:t>warps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“32”: selected by NVIDIA, programmer has no say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Warp: A group of 32 threads of consecutive </a:t>
            </a:r>
            <a:r>
              <a:rPr lang="en-US" sz="1400" b="1" u="sng" dirty="0">
                <a:solidFill>
                  <a:srgbClr val="000000"/>
                </a:solidFill>
                <a:latin typeface="Arial" pitchFamily="34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s</a:t>
            </a:r>
          </a:p>
          <a:p>
            <a:pPr marL="114300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114300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39725" indent="-339725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Warps are the basic scheduling unit on the SM</a:t>
            </a:r>
          </a:p>
          <a:p>
            <a:pPr marL="114300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114300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39725" indent="-339725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solidFill>
                  <a:srgbClr val="000000"/>
                </a:solidFill>
                <a:latin typeface="Arial" pitchFamily="34" charset="0"/>
              </a:rPr>
              <a:t>Limits, number of resident warps on an SM: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64: on Kepler, Maxwell, Pascal, Volta, Ampere (i.e., 2048 resident threads)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48: on Fermi (i.e., 1536 resident threads)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32: on Tesla (i.e., 1024 resident threads)</a:t>
            </a:r>
          </a:p>
          <a:p>
            <a:pPr marL="571500" lvl="1" indent="-228600"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18414" y="958850"/>
            <a:ext cx="3602037" cy="5853114"/>
            <a:chOff x="7097714" y="914400"/>
            <a:chExt cx="3602037" cy="5853114"/>
          </a:xfrm>
        </p:grpSpPr>
        <p:sp>
          <p:nvSpPr>
            <p:cNvPr id="185349" name="AutoShape 5"/>
            <p:cNvSpPr>
              <a:spLocks noChangeAspect="1" noChangeArrowheads="1" noTextEdit="1"/>
            </p:cNvSpPr>
            <p:nvPr/>
          </p:nvSpPr>
          <p:spPr bwMode="auto">
            <a:xfrm>
              <a:off x="7097714" y="1900239"/>
              <a:ext cx="3602037" cy="422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264401" y="914400"/>
              <a:ext cx="3146425" cy="1485900"/>
              <a:chOff x="5791200" y="1676400"/>
              <a:chExt cx="3146425" cy="1485900"/>
            </a:xfrm>
          </p:grpSpPr>
          <p:sp>
            <p:nvSpPr>
              <p:cNvPr id="185351" name="Rectangle 7"/>
              <p:cNvSpPr>
                <a:spLocks noChangeArrowheads="1"/>
              </p:cNvSpPr>
              <p:nvPr/>
            </p:nvSpPr>
            <p:spPr bwMode="auto">
              <a:xfrm>
                <a:off x="5791200" y="1676400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CC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5352" name="Rectangle 8"/>
              <p:cNvSpPr>
                <a:spLocks noChangeArrowheads="1"/>
              </p:cNvSpPr>
              <p:nvPr/>
            </p:nvSpPr>
            <p:spPr bwMode="auto">
              <a:xfrm>
                <a:off x="5943600" y="1828800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CC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  <a:latin typeface="Palatino" pitchFamily="18" charset="0"/>
                  </a:rPr>
                  <a:t>…</a:t>
                </a:r>
              </a:p>
            </p:txBody>
          </p:sp>
          <p:grpSp>
            <p:nvGrpSpPr>
              <p:cNvPr id="185353" name="Group 9"/>
              <p:cNvGrpSpPr>
                <a:grpSpLocks/>
              </p:cNvGrpSpPr>
              <p:nvPr/>
            </p:nvGrpSpPr>
            <p:grpSpPr bwMode="auto">
              <a:xfrm>
                <a:off x="6172200" y="2057400"/>
                <a:ext cx="1114425" cy="1104900"/>
                <a:chOff x="568" y="2568"/>
                <a:chExt cx="1219" cy="1480"/>
              </a:xfrm>
            </p:grpSpPr>
            <p:sp>
              <p:nvSpPr>
                <p:cNvPr id="18535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68" y="2568"/>
                  <a:ext cx="1219" cy="1480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ln w="28575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r>
                    <a:rPr lang="en-US" sz="1200">
                      <a:solidFill>
                        <a:srgbClr val="000000"/>
                      </a:solidFill>
                      <a:latin typeface="Tahoma" pitchFamily="34" charset="0"/>
                    </a:rPr>
                    <a:t>t0 t1 t2 … t31</a:t>
                  </a:r>
                  <a:endParaRPr lang="en-US" sz="120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5355" name="Freeform 11"/>
                <p:cNvSpPr>
                  <a:spLocks/>
                </p:cNvSpPr>
                <p:nvPr/>
              </p:nvSpPr>
              <p:spPr bwMode="auto">
                <a:xfrm>
                  <a:off x="704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56" name="Freeform 12"/>
                <p:cNvSpPr>
                  <a:spLocks/>
                </p:cNvSpPr>
                <p:nvPr/>
              </p:nvSpPr>
              <p:spPr bwMode="auto">
                <a:xfrm>
                  <a:off x="784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57" name="Freeform 13"/>
                <p:cNvSpPr>
                  <a:spLocks/>
                </p:cNvSpPr>
                <p:nvPr/>
              </p:nvSpPr>
              <p:spPr bwMode="auto">
                <a:xfrm>
                  <a:off x="858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58" name="Freeform 14"/>
                <p:cNvSpPr>
                  <a:spLocks/>
                </p:cNvSpPr>
                <p:nvPr/>
              </p:nvSpPr>
              <p:spPr bwMode="auto">
                <a:xfrm>
                  <a:off x="932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59" name="Freeform 15"/>
                <p:cNvSpPr>
                  <a:spLocks/>
                </p:cNvSpPr>
                <p:nvPr/>
              </p:nvSpPr>
              <p:spPr bwMode="auto">
                <a:xfrm>
                  <a:off x="1006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0" name="Freeform 16"/>
                <p:cNvSpPr>
                  <a:spLocks/>
                </p:cNvSpPr>
                <p:nvPr/>
              </p:nvSpPr>
              <p:spPr bwMode="auto">
                <a:xfrm>
                  <a:off x="1080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1" name="Freeform 17"/>
                <p:cNvSpPr>
                  <a:spLocks/>
                </p:cNvSpPr>
                <p:nvPr/>
              </p:nvSpPr>
              <p:spPr bwMode="auto">
                <a:xfrm>
                  <a:off x="1154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2" name="Freeform 18"/>
                <p:cNvSpPr>
                  <a:spLocks/>
                </p:cNvSpPr>
                <p:nvPr/>
              </p:nvSpPr>
              <p:spPr bwMode="auto">
                <a:xfrm>
                  <a:off x="1228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3" name="Freeform 19"/>
                <p:cNvSpPr>
                  <a:spLocks/>
                </p:cNvSpPr>
                <p:nvPr/>
              </p:nvSpPr>
              <p:spPr bwMode="auto">
                <a:xfrm>
                  <a:off x="1302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4" name="Freeform 20"/>
                <p:cNvSpPr>
                  <a:spLocks/>
                </p:cNvSpPr>
                <p:nvPr/>
              </p:nvSpPr>
              <p:spPr bwMode="auto">
                <a:xfrm>
                  <a:off x="1376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65" name="Freeform 21"/>
                <p:cNvSpPr>
                  <a:spLocks/>
                </p:cNvSpPr>
                <p:nvPr/>
              </p:nvSpPr>
              <p:spPr bwMode="auto">
                <a:xfrm>
                  <a:off x="1450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00CC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5366" name="Text Box 22"/>
              <p:cNvSpPr txBox="1">
                <a:spLocks noChangeArrowheads="1"/>
              </p:cNvSpPr>
              <p:nvPr/>
            </p:nvSpPr>
            <p:spPr bwMode="auto">
              <a:xfrm>
                <a:off x="6019800" y="1676400"/>
                <a:ext cx="48895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  <a:latin typeface="Palatino" pitchFamily="18" charset="0"/>
                  </a:rPr>
                  <a:t>…</a:t>
                </a:r>
              </a:p>
            </p:txBody>
          </p:sp>
          <p:sp>
            <p:nvSpPr>
              <p:cNvPr id="185367" name="Rectangle 23"/>
              <p:cNvSpPr>
                <a:spLocks noChangeArrowheads="1"/>
              </p:cNvSpPr>
              <p:nvPr/>
            </p:nvSpPr>
            <p:spPr bwMode="auto">
              <a:xfrm>
                <a:off x="7391400" y="1676400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5368" name="Rectangle 24"/>
              <p:cNvSpPr>
                <a:spLocks noChangeArrowheads="1"/>
              </p:cNvSpPr>
              <p:nvPr/>
            </p:nvSpPr>
            <p:spPr bwMode="auto">
              <a:xfrm>
                <a:off x="7543800" y="1828800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solidFill>
                      <a:srgbClr val="000000"/>
                    </a:solidFill>
                    <a:latin typeface="Palatino" pitchFamily="18" charset="0"/>
                  </a:rPr>
                  <a:t>…</a:t>
                </a:r>
              </a:p>
            </p:txBody>
          </p:sp>
          <p:grpSp>
            <p:nvGrpSpPr>
              <p:cNvPr id="185369" name="Group 25"/>
              <p:cNvGrpSpPr>
                <a:grpSpLocks/>
              </p:cNvGrpSpPr>
              <p:nvPr/>
            </p:nvGrpSpPr>
            <p:grpSpPr bwMode="auto">
              <a:xfrm>
                <a:off x="7772400" y="2057400"/>
                <a:ext cx="1114425" cy="1104900"/>
                <a:chOff x="568" y="2568"/>
                <a:chExt cx="1219" cy="1480"/>
              </a:xfrm>
            </p:grpSpPr>
            <p:sp>
              <p:nvSpPr>
                <p:cNvPr id="18537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68" y="2568"/>
                  <a:ext cx="1219" cy="1480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ln w="28575">
                  <a:solidFill>
                    <a:srgbClr val="FF66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r>
                    <a:rPr lang="en-US" sz="1200">
                      <a:solidFill>
                        <a:srgbClr val="000000"/>
                      </a:solidFill>
                      <a:latin typeface="Tahoma" pitchFamily="34" charset="0"/>
                    </a:rPr>
                    <a:t>t0 t1 t2 … t31</a:t>
                  </a:r>
                  <a:endParaRPr lang="en-US" sz="120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5371" name="Freeform 27"/>
                <p:cNvSpPr>
                  <a:spLocks/>
                </p:cNvSpPr>
                <p:nvPr/>
              </p:nvSpPr>
              <p:spPr bwMode="auto">
                <a:xfrm>
                  <a:off x="704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2" name="Freeform 28"/>
                <p:cNvSpPr>
                  <a:spLocks/>
                </p:cNvSpPr>
                <p:nvPr/>
              </p:nvSpPr>
              <p:spPr bwMode="auto">
                <a:xfrm>
                  <a:off x="784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3" name="Freeform 29"/>
                <p:cNvSpPr>
                  <a:spLocks/>
                </p:cNvSpPr>
                <p:nvPr/>
              </p:nvSpPr>
              <p:spPr bwMode="auto">
                <a:xfrm>
                  <a:off x="858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4" name="Freeform 30"/>
                <p:cNvSpPr>
                  <a:spLocks/>
                </p:cNvSpPr>
                <p:nvPr/>
              </p:nvSpPr>
              <p:spPr bwMode="auto">
                <a:xfrm>
                  <a:off x="932" y="2858"/>
                  <a:ext cx="166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5" name="Freeform 31"/>
                <p:cNvSpPr>
                  <a:spLocks/>
                </p:cNvSpPr>
                <p:nvPr/>
              </p:nvSpPr>
              <p:spPr bwMode="auto">
                <a:xfrm>
                  <a:off x="1006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6" name="Freeform 32"/>
                <p:cNvSpPr>
                  <a:spLocks/>
                </p:cNvSpPr>
                <p:nvPr/>
              </p:nvSpPr>
              <p:spPr bwMode="auto">
                <a:xfrm>
                  <a:off x="1080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7" name="Freeform 33"/>
                <p:cNvSpPr>
                  <a:spLocks/>
                </p:cNvSpPr>
                <p:nvPr/>
              </p:nvSpPr>
              <p:spPr bwMode="auto">
                <a:xfrm>
                  <a:off x="1154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8" name="Freeform 34"/>
                <p:cNvSpPr>
                  <a:spLocks/>
                </p:cNvSpPr>
                <p:nvPr/>
              </p:nvSpPr>
              <p:spPr bwMode="auto">
                <a:xfrm>
                  <a:off x="1228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79" name="Freeform 35"/>
                <p:cNvSpPr>
                  <a:spLocks/>
                </p:cNvSpPr>
                <p:nvPr/>
              </p:nvSpPr>
              <p:spPr bwMode="auto">
                <a:xfrm>
                  <a:off x="1302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80" name="Freeform 36"/>
                <p:cNvSpPr>
                  <a:spLocks/>
                </p:cNvSpPr>
                <p:nvPr/>
              </p:nvSpPr>
              <p:spPr bwMode="auto">
                <a:xfrm>
                  <a:off x="1376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5381" name="Freeform 37"/>
                <p:cNvSpPr>
                  <a:spLocks/>
                </p:cNvSpPr>
                <p:nvPr/>
              </p:nvSpPr>
              <p:spPr bwMode="auto">
                <a:xfrm>
                  <a:off x="1450" y="2858"/>
                  <a:ext cx="165" cy="1070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solidFill>
                  <a:schemeClr val="bg1">
                    <a:alpha val="67000"/>
                  </a:schemeClr>
                </a:solidFill>
                <a:ln w="25400">
                  <a:solidFill>
                    <a:srgbClr val="FF6600"/>
                  </a:solidFill>
                  <a:round/>
                  <a:headEnd type="none" w="med" len="med"/>
                  <a:tailEnd type="triangle" w="med" len="lg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5382" name="Text Box 38"/>
              <p:cNvSpPr txBox="1">
                <a:spLocks noChangeArrowheads="1"/>
              </p:cNvSpPr>
              <p:nvPr/>
            </p:nvSpPr>
            <p:spPr bwMode="auto">
              <a:xfrm>
                <a:off x="7620000" y="1676400"/>
                <a:ext cx="48895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000000"/>
                    </a:solidFill>
                    <a:latin typeface="Palatino" pitchFamily="18" charset="0"/>
                  </a:rPr>
                  <a:t>…</a:t>
                </a:r>
              </a:p>
            </p:txBody>
          </p:sp>
          <p:sp>
            <p:nvSpPr>
              <p:cNvPr id="185383" name="Text Box 39"/>
              <p:cNvSpPr txBox="1">
                <a:spLocks noChangeArrowheads="1"/>
              </p:cNvSpPr>
              <p:nvPr/>
            </p:nvSpPr>
            <p:spPr bwMode="auto">
              <a:xfrm>
                <a:off x="6096000" y="1706562"/>
                <a:ext cx="1165225" cy="27463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Arial" pitchFamily="34" charset="0"/>
                  </a:rPr>
                  <a:t>Block 1 Warps</a:t>
                </a:r>
              </a:p>
            </p:txBody>
          </p:sp>
          <p:sp>
            <p:nvSpPr>
              <p:cNvPr id="185384" name="Text Box 40"/>
              <p:cNvSpPr txBox="1">
                <a:spLocks noChangeArrowheads="1"/>
              </p:cNvSpPr>
              <p:nvPr/>
            </p:nvSpPr>
            <p:spPr bwMode="auto">
              <a:xfrm>
                <a:off x="7772400" y="1706562"/>
                <a:ext cx="1165225" cy="27463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Arial" pitchFamily="34" charset="0"/>
                  </a:rPr>
                  <a:t>Block 2 Warps</a:t>
                </a:r>
              </a:p>
            </p:txBody>
          </p:sp>
        </p:grpSp>
        <p:sp>
          <p:nvSpPr>
            <p:cNvPr id="185387" name="Rectangle 43"/>
            <p:cNvSpPr>
              <a:spLocks noChangeArrowheads="1"/>
            </p:cNvSpPr>
            <p:nvPr/>
          </p:nvSpPr>
          <p:spPr bwMode="auto">
            <a:xfrm>
              <a:off x="7972426" y="5670551"/>
              <a:ext cx="1873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FFFFFF"/>
                  </a:solidFill>
                  <a:latin typeface="Arial" pitchFamily="34" charset="0"/>
                </a:rPr>
                <a:t>SP</a:t>
              </a:r>
              <a:endParaRPr lang="en-US" sz="20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5389" name="Rectangle 45"/>
            <p:cNvSpPr>
              <a:spLocks noChangeArrowheads="1"/>
            </p:cNvSpPr>
            <p:nvPr/>
          </p:nvSpPr>
          <p:spPr bwMode="auto">
            <a:xfrm>
              <a:off x="7972426" y="5322889"/>
              <a:ext cx="1873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FFFFFF"/>
                  </a:solidFill>
                  <a:latin typeface="Arial" pitchFamily="34" charset="0"/>
                </a:rPr>
                <a:t>SP</a:t>
              </a:r>
              <a:endParaRPr lang="en-US" sz="20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5399" name="Rectangle 55"/>
            <p:cNvSpPr>
              <a:spLocks noChangeArrowheads="1"/>
            </p:cNvSpPr>
            <p:nvPr/>
          </p:nvSpPr>
          <p:spPr bwMode="auto">
            <a:xfrm>
              <a:off x="9356726" y="5322889"/>
              <a:ext cx="1873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FFFFFF"/>
                  </a:solidFill>
                  <a:latin typeface="Arial" pitchFamily="34" charset="0"/>
                </a:rPr>
                <a:t>SP</a:t>
              </a:r>
              <a:endParaRPr lang="en-US" sz="20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5415" name="Text Box 71"/>
            <p:cNvSpPr txBox="1">
              <a:spLocks noChangeArrowheads="1"/>
            </p:cNvSpPr>
            <p:nvPr/>
          </p:nvSpPr>
          <p:spPr bwMode="auto">
            <a:xfrm>
              <a:off x="9906000" y="6400801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fld id="{C1C9EB8D-634C-4127-8D62-9C335668836D}" type="slidenum">
                <a:rPr lang="en-US">
                  <a:solidFill>
                    <a:srgbClr val="000000"/>
                  </a:solidFill>
                  <a:latin typeface="Tahoma" pitchFamily="34" charset="0"/>
                </a:rPr>
                <a:pPr eaLnBrk="0" hangingPunct="0">
                  <a:spcBef>
                    <a:spcPct val="50000"/>
                  </a:spcBef>
                </a:pPr>
                <a:t>21</a:t>
              </a:fld>
              <a:endParaRPr 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3131" y="2521528"/>
              <a:ext cx="2547739" cy="4233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2333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39725" lvl="0" indent="-339725">
              <a:lnSpc>
                <a:spcPct val="10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endParaRPr lang="en-US" sz="1800" dirty="0">
              <a:solidFill>
                <a:srgbClr val="000000"/>
              </a:solidFill>
              <a:latin typeface="Arial" pitchFamily="34" charset="0"/>
            </a:endParaRPr>
          </a:p>
          <a:p>
            <a:pPr marL="339725" lvl="0" indent="-339725">
              <a:lnSpc>
                <a:spcPct val="10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If it turns out that 3 blocks are processed by an SM and each Block has 256 threads, how many warps are managed by the SM?</a:t>
            </a: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Each block of threads is divided into 256/32 = 8 warps</a:t>
            </a: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There are 8 * 3 = 24 warps </a:t>
            </a: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571500" lvl="1">
              <a:lnSpc>
                <a:spcPct val="100000"/>
              </a:lnSpc>
              <a:spcBef>
                <a:spcPct val="20000"/>
              </a:spcBef>
              <a:buClr>
                <a:srgbClr val="669999"/>
              </a:buClr>
              <a:buSzPct val="70000"/>
              <a:buFont typeface="Wingdings" pitchFamily="2" charset="2"/>
              <a:buChar char="l"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At any point in time, there are 24 warps that can be selected for execution</a:t>
            </a:r>
          </a:p>
          <a:p>
            <a:endParaRPr lang="en-US" dirty="0"/>
          </a:p>
          <a:p>
            <a:endParaRPr lang="en-US" dirty="0"/>
          </a:p>
          <a:p>
            <a:pPr marL="339725" indent="-339725">
              <a:lnSpc>
                <a:spcPct val="10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sz="1800" dirty="0">
                <a:solidFill>
                  <a:srgbClr val="000000"/>
                </a:solidFill>
                <a:latin typeface="Arial" pitchFamily="34" charset="0"/>
              </a:rPr>
              <a:t>NOTE: the SM can handle 2048 threads, yet you have it handle only 768. Occupancy is 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3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 Warp Scheduling, more details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056095" y="1789554"/>
            <a:ext cx="6929212" cy="4528831"/>
          </a:xfrm>
        </p:spPr>
        <p:txBody>
          <a:bodyPr/>
          <a:lstStyle/>
          <a:p>
            <a:pPr marL="457200" indent="-457200">
              <a:spcBef>
                <a:spcPct val="10000"/>
              </a:spcBef>
            </a:pPr>
            <a:endParaRPr lang="en-US" sz="1800" dirty="0"/>
          </a:p>
          <a:p>
            <a:pPr marL="457200" indent="-457200">
              <a:spcBef>
                <a:spcPct val="10000"/>
              </a:spcBef>
            </a:pPr>
            <a:endParaRPr lang="en-US" sz="1800" dirty="0"/>
          </a:p>
          <a:p>
            <a:pPr marL="457200" indent="-457200">
              <a:spcBef>
                <a:spcPct val="10000"/>
              </a:spcBef>
            </a:pPr>
            <a:endParaRPr lang="en-US" sz="1800" dirty="0"/>
          </a:p>
          <a:p>
            <a:pPr marL="457200" indent="-457200">
              <a:spcBef>
                <a:spcPct val="10000"/>
              </a:spcBef>
            </a:pPr>
            <a:r>
              <a:rPr lang="en-US" sz="1800" dirty="0"/>
              <a:t>SM hardware implements almost zero-overhead Warp scheduling</a:t>
            </a:r>
          </a:p>
          <a:p>
            <a:pPr marL="571500" lvl="1">
              <a:spcBef>
                <a:spcPct val="10000"/>
              </a:spcBef>
            </a:pPr>
            <a:endParaRPr lang="en-US" sz="1400" dirty="0"/>
          </a:p>
          <a:p>
            <a:pPr marL="571500" lvl="1">
              <a:spcBef>
                <a:spcPct val="10000"/>
              </a:spcBef>
            </a:pPr>
            <a:r>
              <a:rPr lang="en-US" sz="1400" dirty="0"/>
              <a:t>Warps whose next instruction has its operands ready for consumption are eligible for execution</a:t>
            </a:r>
          </a:p>
          <a:p>
            <a:pPr marL="571500" lvl="1">
              <a:spcBef>
                <a:spcPct val="10000"/>
              </a:spcBef>
            </a:pPr>
            <a:endParaRPr lang="en-US" sz="1400" dirty="0"/>
          </a:p>
          <a:p>
            <a:pPr marL="571500" lvl="1">
              <a:spcBef>
                <a:spcPct val="10000"/>
              </a:spcBef>
            </a:pPr>
            <a:r>
              <a:rPr lang="en-US" sz="1400" dirty="0"/>
              <a:t>Eligible Warps are selected for execution on a prioritized scheduling policy</a:t>
            </a:r>
          </a:p>
          <a:p>
            <a:pPr marL="571500" lvl="1">
              <a:spcBef>
                <a:spcPct val="10000"/>
              </a:spcBef>
            </a:pPr>
            <a:endParaRPr lang="en-US" sz="1400" dirty="0"/>
          </a:p>
          <a:p>
            <a:pPr marL="571500" lvl="1">
              <a:spcBef>
                <a:spcPct val="10000"/>
              </a:spcBef>
            </a:pPr>
            <a:r>
              <a:rPr lang="en-US" sz="1400" dirty="0"/>
              <a:t>All threads in a Warp execute same instruction</a:t>
            </a:r>
          </a:p>
          <a:p>
            <a:pPr marL="457200" indent="-457200">
              <a:spcBef>
                <a:spcPct val="10000"/>
              </a:spcBef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5B35-C61C-44BE-B148-85AD522827A1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6758" y="1058864"/>
            <a:ext cx="3284538" cy="5537199"/>
            <a:chOff x="1828800" y="1039814"/>
            <a:chExt cx="3284538" cy="5537199"/>
          </a:xfrm>
        </p:grpSpPr>
        <p:pic>
          <p:nvPicPr>
            <p:cNvPr id="187396" name="Picture 4" descr="040912woolwarp"/>
            <p:cNvPicPr>
              <a:picLocks noChangeAspect="1" noChangeArrowheads="1"/>
            </p:cNvPicPr>
            <p:nvPr/>
          </p:nvPicPr>
          <p:blipFill>
            <a:blip r:embed="rId3" cstate="print"/>
            <a:srcRect l="9767" r="5066" b="26534"/>
            <a:stretch>
              <a:fillRect/>
            </a:stretch>
          </p:blipFill>
          <p:spPr bwMode="auto">
            <a:xfrm>
              <a:off x="2536826" y="1039814"/>
              <a:ext cx="2479675" cy="1347787"/>
            </a:xfrm>
            <a:prstGeom prst="rect">
              <a:avLst/>
            </a:prstGeom>
            <a:noFill/>
          </p:spPr>
        </p:pic>
        <p:grpSp>
          <p:nvGrpSpPr>
            <p:cNvPr id="187397" name="Group 5"/>
            <p:cNvGrpSpPr>
              <a:grpSpLocks/>
            </p:cNvGrpSpPr>
            <p:nvPr/>
          </p:nvGrpSpPr>
          <p:grpSpPr bwMode="auto">
            <a:xfrm>
              <a:off x="2438400" y="3579813"/>
              <a:ext cx="2674938" cy="508000"/>
              <a:chOff x="399" y="2392"/>
              <a:chExt cx="1685" cy="320"/>
            </a:xfrm>
          </p:grpSpPr>
          <p:grpSp>
            <p:nvGrpSpPr>
              <p:cNvPr id="187398" name="Group 6"/>
              <p:cNvGrpSpPr>
                <a:grpSpLocks/>
              </p:cNvGrpSpPr>
              <p:nvPr/>
            </p:nvGrpSpPr>
            <p:grpSpPr bwMode="auto">
              <a:xfrm>
                <a:off x="478" y="2392"/>
                <a:ext cx="1528" cy="320"/>
                <a:chOff x="584" y="2392"/>
                <a:chExt cx="1528" cy="320"/>
              </a:xfrm>
            </p:grpSpPr>
            <p:sp>
              <p:nvSpPr>
                <p:cNvPr id="187399" name="Line 7"/>
                <p:cNvSpPr>
                  <a:spLocks noChangeShapeType="1"/>
                </p:cNvSpPr>
                <p:nvPr/>
              </p:nvSpPr>
              <p:spPr bwMode="auto">
                <a:xfrm>
                  <a:off x="58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0" name="Line 8"/>
                <p:cNvSpPr>
                  <a:spLocks noChangeShapeType="1"/>
                </p:cNvSpPr>
                <p:nvPr/>
              </p:nvSpPr>
              <p:spPr bwMode="auto">
                <a:xfrm>
                  <a:off x="68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1" name="Line 9"/>
                <p:cNvSpPr>
                  <a:spLocks noChangeShapeType="1"/>
                </p:cNvSpPr>
                <p:nvPr/>
              </p:nvSpPr>
              <p:spPr bwMode="auto">
                <a:xfrm>
                  <a:off x="78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2" name="Line 10"/>
                <p:cNvSpPr>
                  <a:spLocks noChangeShapeType="1"/>
                </p:cNvSpPr>
                <p:nvPr/>
              </p:nvSpPr>
              <p:spPr bwMode="auto">
                <a:xfrm>
                  <a:off x="889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3" name="Line 11"/>
                <p:cNvSpPr>
                  <a:spLocks noChangeShapeType="1"/>
                </p:cNvSpPr>
                <p:nvPr/>
              </p:nvSpPr>
              <p:spPr bwMode="auto">
                <a:xfrm>
                  <a:off x="991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4" name="Line 12"/>
                <p:cNvSpPr>
                  <a:spLocks noChangeShapeType="1"/>
                </p:cNvSpPr>
                <p:nvPr/>
              </p:nvSpPr>
              <p:spPr bwMode="auto">
                <a:xfrm>
                  <a:off x="1093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5" name="Line 13"/>
                <p:cNvSpPr>
                  <a:spLocks noChangeShapeType="1"/>
                </p:cNvSpPr>
                <p:nvPr/>
              </p:nvSpPr>
              <p:spPr bwMode="auto">
                <a:xfrm>
                  <a:off x="119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6" name="Line 14"/>
                <p:cNvSpPr>
                  <a:spLocks noChangeShapeType="1"/>
                </p:cNvSpPr>
                <p:nvPr/>
              </p:nvSpPr>
              <p:spPr bwMode="auto">
                <a:xfrm>
                  <a:off x="129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7" name="Line 15"/>
                <p:cNvSpPr>
                  <a:spLocks noChangeShapeType="1"/>
                </p:cNvSpPr>
                <p:nvPr/>
              </p:nvSpPr>
              <p:spPr bwMode="auto">
                <a:xfrm>
                  <a:off x="139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8" name="Line 16"/>
                <p:cNvSpPr>
                  <a:spLocks noChangeShapeType="1"/>
                </p:cNvSpPr>
                <p:nvPr/>
              </p:nvSpPr>
              <p:spPr bwMode="auto">
                <a:xfrm>
                  <a:off x="150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09" name="Line 17"/>
                <p:cNvSpPr>
                  <a:spLocks noChangeShapeType="1"/>
                </p:cNvSpPr>
                <p:nvPr/>
              </p:nvSpPr>
              <p:spPr bwMode="auto">
                <a:xfrm>
                  <a:off x="160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10" name="Line 18"/>
                <p:cNvSpPr>
                  <a:spLocks noChangeShapeType="1"/>
                </p:cNvSpPr>
                <p:nvPr/>
              </p:nvSpPr>
              <p:spPr bwMode="auto">
                <a:xfrm>
                  <a:off x="170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11" name="Line 19"/>
                <p:cNvSpPr>
                  <a:spLocks noChangeShapeType="1"/>
                </p:cNvSpPr>
                <p:nvPr/>
              </p:nvSpPr>
              <p:spPr bwMode="auto">
                <a:xfrm>
                  <a:off x="1806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12" name="Line 20"/>
                <p:cNvSpPr>
                  <a:spLocks noChangeShapeType="1"/>
                </p:cNvSpPr>
                <p:nvPr/>
              </p:nvSpPr>
              <p:spPr bwMode="auto">
                <a:xfrm>
                  <a:off x="190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13" name="Line 21"/>
                <p:cNvSpPr>
                  <a:spLocks noChangeShapeType="1"/>
                </p:cNvSpPr>
                <p:nvPr/>
              </p:nvSpPr>
              <p:spPr bwMode="auto">
                <a:xfrm>
                  <a:off x="201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14" name="Line 22"/>
                <p:cNvSpPr>
                  <a:spLocks noChangeShapeType="1"/>
                </p:cNvSpPr>
                <p:nvPr/>
              </p:nvSpPr>
              <p:spPr bwMode="auto">
                <a:xfrm>
                  <a:off x="211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7415" name="Rectangle 23"/>
              <p:cNvSpPr>
                <a:spLocks noChangeArrowheads="1"/>
              </p:cNvSpPr>
              <p:nvPr/>
            </p:nvSpPr>
            <p:spPr bwMode="auto">
              <a:xfrm>
                <a:off x="399" y="2440"/>
                <a:ext cx="1685" cy="179"/>
              </a:xfrm>
              <a:prstGeom prst="rect">
                <a:avLst/>
              </a:prstGeom>
              <a:solidFill>
                <a:srgbClr val="008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b="1">
                    <a:solidFill>
                      <a:srgbClr val="000000"/>
                    </a:solidFill>
                    <a:latin typeface="Arial" pitchFamily="34" charset="0"/>
                  </a:rPr>
                  <a:t>warp 8 instruction 11</a:t>
                </a:r>
              </a:p>
            </p:txBody>
          </p:sp>
        </p:grp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>
              <a:off x="2149475" y="3605213"/>
              <a:ext cx="0" cy="2921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7417" name="Rectangle 25"/>
            <p:cNvSpPr>
              <a:spLocks noChangeArrowheads="1"/>
            </p:cNvSpPr>
            <p:nvPr/>
          </p:nvSpPr>
          <p:spPr bwMode="auto">
            <a:xfrm>
              <a:off x="2438400" y="2584451"/>
              <a:ext cx="2674938" cy="576263"/>
            </a:xfrm>
            <a:prstGeom prst="rect">
              <a:avLst/>
            </a:prstGeom>
            <a:solidFill>
              <a:srgbClr val="99FF99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5000"/>
                </a:lnSpc>
              </a:pPr>
              <a:r>
                <a:rPr lang="en-US" b="1">
                  <a:solidFill>
                    <a:srgbClr val="0000FF"/>
                  </a:solidFill>
                  <a:latin typeface="Arial" pitchFamily="34" charset="0"/>
                </a:rPr>
                <a:t>SM multithreaded</a:t>
              </a:r>
            </a:p>
            <a:p>
              <a:pPr algn="ctr">
                <a:lnSpc>
                  <a:spcPct val="85000"/>
                </a:lnSpc>
              </a:pPr>
              <a:r>
                <a:rPr lang="en-US" b="1">
                  <a:solidFill>
                    <a:srgbClr val="0000FF"/>
                  </a:solidFill>
                  <a:latin typeface="Arial" pitchFamily="34" charset="0"/>
                </a:rPr>
                <a:t>Warp scheduler</a:t>
              </a:r>
            </a:p>
          </p:txBody>
        </p:sp>
        <p:grpSp>
          <p:nvGrpSpPr>
            <p:cNvPr id="187418" name="Group 26"/>
            <p:cNvGrpSpPr>
              <a:grpSpLocks/>
            </p:cNvGrpSpPr>
            <p:nvPr/>
          </p:nvGrpSpPr>
          <p:grpSpPr bwMode="auto">
            <a:xfrm>
              <a:off x="2438400" y="4159250"/>
              <a:ext cx="2674938" cy="508000"/>
              <a:chOff x="399" y="2720"/>
              <a:chExt cx="1685" cy="320"/>
            </a:xfrm>
          </p:grpSpPr>
          <p:grpSp>
            <p:nvGrpSpPr>
              <p:cNvPr id="187419" name="Group 27"/>
              <p:cNvGrpSpPr>
                <a:grpSpLocks/>
              </p:cNvGrpSpPr>
              <p:nvPr/>
            </p:nvGrpSpPr>
            <p:grpSpPr bwMode="auto">
              <a:xfrm>
                <a:off x="478" y="2720"/>
                <a:ext cx="1528" cy="320"/>
                <a:chOff x="584" y="2392"/>
                <a:chExt cx="1528" cy="320"/>
              </a:xfrm>
            </p:grpSpPr>
            <p:sp>
              <p:nvSpPr>
                <p:cNvPr id="187420" name="Line 28"/>
                <p:cNvSpPr>
                  <a:spLocks noChangeShapeType="1"/>
                </p:cNvSpPr>
                <p:nvPr/>
              </p:nvSpPr>
              <p:spPr bwMode="auto">
                <a:xfrm>
                  <a:off x="58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1" name="Line 29"/>
                <p:cNvSpPr>
                  <a:spLocks noChangeShapeType="1"/>
                </p:cNvSpPr>
                <p:nvPr/>
              </p:nvSpPr>
              <p:spPr bwMode="auto">
                <a:xfrm>
                  <a:off x="68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2" name="Line 30"/>
                <p:cNvSpPr>
                  <a:spLocks noChangeShapeType="1"/>
                </p:cNvSpPr>
                <p:nvPr/>
              </p:nvSpPr>
              <p:spPr bwMode="auto">
                <a:xfrm>
                  <a:off x="78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3" name="Line 31"/>
                <p:cNvSpPr>
                  <a:spLocks noChangeShapeType="1"/>
                </p:cNvSpPr>
                <p:nvPr/>
              </p:nvSpPr>
              <p:spPr bwMode="auto">
                <a:xfrm>
                  <a:off x="889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4" name="Line 32"/>
                <p:cNvSpPr>
                  <a:spLocks noChangeShapeType="1"/>
                </p:cNvSpPr>
                <p:nvPr/>
              </p:nvSpPr>
              <p:spPr bwMode="auto">
                <a:xfrm>
                  <a:off x="991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5" name="Line 33"/>
                <p:cNvSpPr>
                  <a:spLocks noChangeShapeType="1"/>
                </p:cNvSpPr>
                <p:nvPr/>
              </p:nvSpPr>
              <p:spPr bwMode="auto">
                <a:xfrm>
                  <a:off x="1093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6" name="Line 34"/>
                <p:cNvSpPr>
                  <a:spLocks noChangeShapeType="1"/>
                </p:cNvSpPr>
                <p:nvPr/>
              </p:nvSpPr>
              <p:spPr bwMode="auto">
                <a:xfrm>
                  <a:off x="119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7" name="Line 35"/>
                <p:cNvSpPr>
                  <a:spLocks noChangeShapeType="1"/>
                </p:cNvSpPr>
                <p:nvPr/>
              </p:nvSpPr>
              <p:spPr bwMode="auto">
                <a:xfrm>
                  <a:off x="129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8" name="Line 36"/>
                <p:cNvSpPr>
                  <a:spLocks noChangeShapeType="1"/>
                </p:cNvSpPr>
                <p:nvPr/>
              </p:nvSpPr>
              <p:spPr bwMode="auto">
                <a:xfrm>
                  <a:off x="139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29" name="Line 37"/>
                <p:cNvSpPr>
                  <a:spLocks noChangeShapeType="1"/>
                </p:cNvSpPr>
                <p:nvPr/>
              </p:nvSpPr>
              <p:spPr bwMode="auto">
                <a:xfrm>
                  <a:off x="150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0" name="Line 38"/>
                <p:cNvSpPr>
                  <a:spLocks noChangeShapeType="1"/>
                </p:cNvSpPr>
                <p:nvPr/>
              </p:nvSpPr>
              <p:spPr bwMode="auto">
                <a:xfrm>
                  <a:off x="160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1" name="Line 39"/>
                <p:cNvSpPr>
                  <a:spLocks noChangeShapeType="1"/>
                </p:cNvSpPr>
                <p:nvPr/>
              </p:nvSpPr>
              <p:spPr bwMode="auto">
                <a:xfrm>
                  <a:off x="170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2" name="Line 40"/>
                <p:cNvSpPr>
                  <a:spLocks noChangeShapeType="1"/>
                </p:cNvSpPr>
                <p:nvPr/>
              </p:nvSpPr>
              <p:spPr bwMode="auto">
                <a:xfrm>
                  <a:off x="1806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3" name="Line 41"/>
                <p:cNvSpPr>
                  <a:spLocks noChangeShapeType="1"/>
                </p:cNvSpPr>
                <p:nvPr/>
              </p:nvSpPr>
              <p:spPr bwMode="auto">
                <a:xfrm>
                  <a:off x="190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4" name="Line 42"/>
                <p:cNvSpPr>
                  <a:spLocks noChangeShapeType="1"/>
                </p:cNvSpPr>
                <p:nvPr/>
              </p:nvSpPr>
              <p:spPr bwMode="auto">
                <a:xfrm>
                  <a:off x="201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35" name="Line 43"/>
                <p:cNvSpPr>
                  <a:spLocks noChangeShapeType="1"/>
                </p:cNvSpPr>
                <p:nvPr/>
              </p:nvSpPr>
              <p:spPr bwMode="auto">
                <a:xfrm>
                  <a:off x="211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7436" name="Rectangle 44"/>
              <p:cNvSpPr>
                <a:spLocks noChangeArrowheads="1"/>
              </p:cNvSpPr>
              <p:nvPr/>
            </p:nvSpPr>
            <p:spPr bwMode="auto">
              <a:xfrm>
                <a:off x="399" y="2761"/>
                <a:ext cx="1685" cy="179"/>
              </a:xfrm>
              <a:prstGeom prst="rect">
                <a:avLst/>
              </a:prstGeom>
              <a:solidFill>
                <a:srgbClr val="0066F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b="1">
                    <a:solidFill>
                      <a:srgbClr val="000000"/>
                    </a:solidFill>
                    <a:latin typeface="Arial" pitchFamily="34" charset="0"/>
                  </a:rPr>
                  <a:t>warp 1 instruction 42</a:t>
                </a:r>
              </a:p>
            </p:txBody>
          </p:sp>
        </p:grpSp>
        <p:grpSp>
          <p:nvGrpSpPr>
            <p:cNvPr id="187437" name="Group 45"/>
            <p:cNvGrpSpPr>
              <a:grpSpLocks/>
            </p:cNvGrpSpPr>
            <p:nvPr/>
          </p:nvGrpSpPr>
          <p:grpSpPr bwMode="auto">
            <a:xfrm>
              <a:off x="2438400" y="4740275"/>
              <a:ext cx="2674938" cy="508000"/>
              <a:chOff x="399" y="3056"/>
              <a:chExt cx="1685" cy="320"/>
            </a:xfrm>
          </p:grpSpPr>
          <p:grpSp>
            <p:nvGrpSpPr>
              <p:cNvPr id="187438" name="Group 46"/>
              <p:cNvGrpSpPr>
                <a:grpSpLocks/>
              </p:cNvGrpSpPr>
              <p:nvPr/>
            </p:nvGrpSpPr>
            <p:grpSpPr bwMode="auto">
              <a:xfrm>
                <a:off x="478" y="3056"/>
                <a:ext cx="1528" cy="320"/>
                <a:chOff x="584" y="2392"/>
                <a:chExt cx="1528" cy="320"/>
              </a:xfrm>
            </p:grpSpPr>
            <p:sp>
              <p:nvSpPr>
                <p:cNvPr id="187439" name="Line 47"/>
                <p:cNvSpPr>
                  <a:spLocks noChangeShapeType="1"/>
                </p:cNvSpPr>
                <p:nvPr/>
              </p:nvSpPr>
              <p:spPr bwMode="auto">
                <a:xfrm>
                  <a:off x="58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0" name="Line 48"/>
                <p:cNvSpPr>
                  <a:spLocks noChangeShapeType="1"/>
                </p:cNvSpPr>
                <p:nvPr/>
              </p:nvSpPr>
              <p:spPr bwMode="auto">
                <a:xfrm>
                  <a:off x="68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1" name="Line 49"/>
                <p:cNvSpPr>
                  <a:spLocks noChangeShapeType="1"/>
                </p:cNvSpPr>
                <p:nvPr/>
              </p:nvSpPr>
              <p:spPr bwMode="auto">
                <a:xfrm>
                  <a:off x="78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2" name="Line 50"/>
                <p:cNvSpPr>
                  <a:spLocks noChangeShapeType="1"/>
                </p:cNvSpPr>
                <p:nvPr/>
              </p:nvSpPr>
              <p:spPr bwMode="auto">
                <a:xfrm>
                  <a:off x="889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3" name="Line 51"/>
                <p:cNvSpPr>
                  <a:spLocks noChangeShapeType="1"/>
                </p:cNvSpPr>
                <p:nvPr/>
              </p:nvSpPr>
              <p:spPr bwMode="auto">
                <a:xfrm>
                  <a:off x="991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4" name="Line 52"/>
                <p:cNvSpPr>
                  <a:spLocks noChangeShapeType="1"/>
                </p:cNvSpPr>
                <p:nvPr/>
              </p:nvSpPr>
              <p:spPr bwMode="auto">
                <a:xfrm>
                  <a:off x="1093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5" name="Line 53"/>
                <p:cNvSpPr>
                  <a:spLocks noChangeShapeType="1"/>
                </p:cNvSpPr>
                <p:nvPr/>
              </p:nvSpPr>
              <p:spPr bwMode="auto">
                <a:xfrm>
                  <a:off x="119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6" name="Line 54"/>
                <p:cNvSpPr>
                  <a:spLocks noChangeShapeType="1"/>
                </p:cNvSpPr>
                <p:nvPr/>
              </p:nvSpPr>
              <p:spPr bwMode="auto">
                <a:xfrm>
                  <a:off x="129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7" name="Line 55"/>
                <p:cNvSpPr>
                  <a:spLocks noChangeShapeType="1"/>
                </p:cNvSpPr>
                <p:nvPr/>
              </p:nvSpPr>
              <p:spPr bwMode="auto">
                <a:xfrm>
                  <a:off x="139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8" name="Line 56"/>
                <p:cNvSpPr>
                  <a:spLocks noChangeShapeType="1"/>
                </p:cNvSpPr>
                <p:nvPr/>
              </p:nvSpPr>
              <p:spPr bwMode="auto">
                <a:xfrm>
                  <a:off x="150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49" name="Line 57"/>
                <p:cNvSpPr>
                  <a:spLocks noChangeShapeType="1"/>
                </p:cNvSpPr>
                <p:nvPr/>
              </p:nvSpPr>
              <p:spPr bwMode="auto">
                <a:xfrm>
                  <a:off x="160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0" name="Line 58"/>
                <p:cNvSpPr>
                  <a:spLocks noChangeShapeType="1"/>
                </p:cNvSpPr>
                <p:nvPr/>
              </p:nvSpPr>
              <p:spPr bwMode="auto">
                <a:xfrm>
                  <a:off x="170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1" name="Line 59"/>
                <p:cNvSpPr>
                  <a:spLocks noChangeShapeType="1"/>
                </p:cNvSpPr>
                <p:nvPr/>
              </p:nvSpPr>
              <p:spPr bwMode="auto">
                <a:xfrm>
                  <a:off x="1806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2" name="Line 60"/>
                <p:cNvSpPr>
                  <a:spLocks noChangeShapeType="1"/>
                </p:cNvSpPr>
                <p:nvPr/>
              </p:nvSpPr>
              <p:spPr bwMode="auto">
                <a:xfrm>
                  <a:off x="190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3" name="Line 61"/>
                <p:cNvSpPr>
                  <a:spLocks noChangeShapeType="1"/>
                </p:cNvSpPr>
                <p:nvPr/>
              </p:nvSpPr>
              <p:spPr bwMode="auto">
                <a:xfrm>
                  <a:off x="201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4" name="Line 62"/>
                <p:cNvSpPr>
                  <a:spLocks noChangeShapeType="1"/>
                </p:cNvSpPr>
                <p:nvPr/>
              </p:nvSpPr>
              <p:spPr bwMode="auto">
                <a:xfrm>
                  <a:off x="211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7455" name="Rectangle 63"/>
              <p:cNvSpPr>
                <a:spLocks noChangeArrowheads="1"/>
              </p:cNvSpPr>
              <p:nvPr/>
            </p:nvSpPr>
            <p:spPr bwMode="auto">
              <a:xfrm>
                <a:off x="399" y="3106"/>
                <a:ext cx="1685" cy="179"/>
              </a:xfrm>
              <a:prstGeom prst="rect">
                <a:avLst/>
              </a:prstGeom>
              <a:solidFill>
                <a:srgbClr val="FF0066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b="1">
                    <a:solidFill>
                      <a:srgbClr val="000000"/>
                    </a:solidFill>
                    <a:latin typeface="Arial" pitchFamily="34" charset="0"/>
                  </a:rPr>
                  <a:t>warp 3 instruction 35</a:t>
                </a:r>
              </a:p>
            </p:txBody>
          </p:sp>
        </p:grpSp>
        <p:grpSp>
          <p:nvGrpSpPr>
            <p:cNvPr id="187456" name="Group 64"/>
            <p:cNvGrpSpPr>
              <a:grpSpLocks/>
            </p:cNvGrpSpPr>
            <p:nvPr/>
          </p:nvGrpSpPr>
          <p:grpSpPr bwMode="auto">
            <a:xfrm>
              <a:off x="2438400" y="5487988"/>
              <a:ext cx="2674938" cy="508000"/>
              <a:chOff x="399" y="3528"/>
              <a:chExt cx="1685" cy="320"/>
            </a:xfrm>
          </p:grpSpPr>
          <p:grpSp>
            <p:nvGrpSpPr>
              <p:cNvPr id="187457" name="Group 65"/>
              <p:cNvGrpSpPr>
                <a:grpSpLocks/>
              </p:cNvGrpSpPr>
              <p:nvPr/>
            </p:nvGrpSpPr>
            <p:grpSpPr bwMode="auto">
              <a:xfrm>
                <a:off x="478" y="3528"/>
                <a:ext cx="1528" cy="320"/>
                <a:chOff x="584" y="2392"/>
                <a:chExt cx="1528" cy="320"/>
              </a:xfrm>
            </p:grpSpPr>
            <p:sp>
              <p:nvSpPr>
                <p:cNvPr id="187458" name="Line 66"/>
                <p:cNvSpPr>
                  <a:spLocks noChangeShapeType="1"/>
                </p:cNvSpPr>
                <p:nvPr/>
              </p:nvSpPr>
              <p:spPr bwMode="auto">
                <a:xfrm>
                  <a:off x="58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59" name="Line 67"/>
                <p:cNvSpPr>
                  <a:spLocks noChangeShapeType="1"/>
                </p:cNvSpPr>
                <p:nvPr/>
              </p:nvSpPr>
              <p:spPr bwMode="auto">
                <a:xfrm>
                  <a:off x="68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0" name="Line 68"/>
                <p:cNvSpPr>
                  <a:spLocks noChangeShapeType="1"/>
                </p:cNvSpPr>
                <p:nvPr/>
              </p:nvSpPr>
              <p:spPr bwMode="auto">
                <a:xfrm>
                  <a:off x="78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1" name="Line 69"/>
                <p:cNvSpPr>
                  <a:spLocks noChangeShapeType="1"/>
                </p:cNvSpPr>
                <p:nvPr/>
              </p:nvSpPr>
              <p:spPr bwMode="auto">
                <a:xfrm>
                  <a:off x="889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2" name="Line 70"/>
                <p:cNvSpPr>
                  <a:spLocks noChangeShapeType="1"/>
                </p:cNvSpPr>
                <p:nvPr/>
              </p:nvSpPr>
              <p:spPr bwMode="auto">
                <a:xfrm>
                  <a:off x="991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3" name="Line 71"/>
                <p:cNvSpPr>
                  <a:spLocks noChangeShapeType="1"/>
                </p:cNvSpPr>
                <p:nvPr/>
              </p:nvSpPr>
              <p:spPr bwMode="auto">
                <a:xfrm>
                  <a:off x="1093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4" name="Line 72"/>
                <p:cNvSpPr>
                  <a:spLocks noChangeShapeType="1"/>
                </p:cNvSpPr>
                <p:nvPr/>
              </p:nvSpPr>
              <p:spPr bwMode="auto">
                <a:xfrm>
                  <a:off x="119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5" name="Line 73"/>
                <p:cNvSpPr>
                  <a:spLocks noChangeShapeType="1"/>
                </p:cNvSpPr>
                <p:nvPr/>
              </p:nvSpPr>
              <p:spPr bwMode="auto">
                <a:xfrm>
                  <a:off x="129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6" name="Line 74"/>
                <p:cNvSpPr>
                  <a:spLocks noChangeShapeType="1"/>
                </p:cNvSpPr>
                <p:nvPr/>
              </p:nvSpPr>
              <p:spPr bwMode="auto">
                <a:xfrm>
                  <a:off x="139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7" name="Line 75"/>
                <p:cNvSpPr>
                  <a:spLocks noChangeShapeType="1"/>
                </p:cNvSpPr>
                <p:nvPr/>
              </p:nvSpPr>
              <p:spPr bwMode="auto">
                <a:xfrm>
                  <a:off x="150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8" name="Line 76"/>
                <p:cNvSpPr>
                  <a:spLocks noChangeShapeType="1"/>
                </p:cNvSpPr>
                <p:nvPr/>
              </p:nvSpPr>
              <p:spPr bwMode="auto">
                <a:xfrm>
                  <a:off x="160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69" name="Line 77"/>
                <p:cNvSpPr>
                  <a:spLocks noChangeShapeType="1"/>
                </p:cNvSpPr>
                <p:nvPr/>
              </p:nvSpPr>
              <p:spPr bwMode="auto">
                <a:xfrm>
                  <a:off x="170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70" name="Line 78"/>
                <p:cNvSpPr>
                  <a:spLocks noChangeShapeType="1"/>
                </p:cNvSpPr>
                <p:nvPr/>
              </p:nvSpPr>
              <p:spPr bwMode="auto">
                <a:xfrm>
                  <a:off x="1806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71" name="Line 79"/>
                <p:cNvSpPr>
                  <a:spLocks noChangeShapeType="1"/>
                </p:cNvSpPr>
                <p:nvPr/>
              </p:nvSpPr>
              <p:spPr bwMode="auto">
                <a:xfrm>
                  <a:off x="190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72" name="Line 80"/>
                <p:cNvSpPr>
                  <a:spLocks noChangeShapeType="1"/>
                </p:cNvSpPr>
                <p:nvPr/>
              </p:nvSpPr>
              <p:spPr bwMode="auto">
                <a:xfrm>
                  <a:off x="201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73" name="Line 81"/>
                <p:cNvSpPr>
                  <a:spLocks noChangeShapeType="1"/>
                </p:cNvSpPr>
                <p:nvPr/>
              </p:nvSpPr>
              <p:spPr bwMode="auto">
                <a:xfrm>
                  <a:off x="211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7474" name="Rectangle 82"/>
              <p:cNvSpPr>
                <a:spLocks noChangeArrowheads="1"/>
              </p:cNvSpPr>
              <p:nvPr/>
            </p:nvSpPr>
            <p:spPr bwMode="auto">
              <a:xfrm>
                <a:off x="399" y="3580"/>
                <a:ext cx="1685" cy="179"/>
              </a:xfrm>
              <a:prstGeom prst="rect">
                <a:avLst/>
              </a:prstGeom>
              <a:solidFill>
                <a:srgbClr val="008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b="1">
                    <a:solidFill>
                      <a:srgbClr val="000000"/>
                    </a:solidFill>
                    <a:latin typeface="Arial" pitchFamily="34" charset="0"/>
                  </a:rPr>
                  <a:t>warp 8 instruction 12</a:t>
                </a:r>
              </a:p>
            </p:txBody>
          </p:sp>
        </p:grpSp>
        <p:sp>
          <p:nvSpPr>
            <p:cNvPr id="187475" name="Line 83"/>
            <p:cNvSpPr>
              <a:spLocks noChangeShapeType="1"/>
            </p:cNvSpPr>
            <p:nvPr/>
          </p:nvSpPr>
          <p:spPr bwMode="auto">
            <a:xfrm>
              <a:off x="3776663" y="3167063"/>
              <a:ext cx="0" cy="368300"/>
            </a:xfrm>
            <a:prstGeom prst="line">
              <a:avLst/>
            </a:prstGeom>
            <a:noFill/>
            <a:ln w="127000">
              <a:solidFill>
                <a:srgbClr val="99FF99"/>
              </a:solidFill>
              <a:round/>
              <a:headEnd/>
              <a:tailEnd type="triangle" w="lg" len="sm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87476" name="Rectangle 84"/>
            <p:cNvSpPr>
              <a:spLocks noChangeArrowheads="1"/>
            </p:cNvSpPr>
            <p:nvPr/>
          </p:nvSpPr>
          <p:spPr bwMode="auto">
            <a:xfrm>
              <a:off x="2438400" y="5334001"/>
              <a:ext cx="2674938" cy="5556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30000"/>
                </a:lnSpc>
                <a:spcBef>
                  <a:spcPct val="10000"/>
                </a:spcBef>
              </a:pPr>
              <a:r>
                <a:rPr lang="en-US" b="1">
                  <a:solidFill>
                    <a:srgbClr val="000000"/>
                  </a:solidFill>
                  <a:latin typeface="Arial" pitchFamily="34" charset="0"/>
                </a:rPr>
                <a:t>.</a:t>
              </a:r>
              <a:br>
                <a:rPr lang="en-US" b="1">
                  <a:solidFill>
                    <a:srgbClr val="000000"/>
                  </a:solidFill>
                  <a:latin typeface="Arial" pitchFamily="34" charset="0"/>
                </a:rPr>
              </a:br>
              <a:r>
                <a:rPr lang="en-US" b="1">
                  <a:solidFill>
                    <a:srgbClr val="000000"/>
                  </a:solidFill>
                  <a:latin typeface="Arial" pitchFamily="34" charset="0"/>
                </a:rPr>
                <a:t>.</a:t>
              </a:r>
              <a:br>
                <a:rPr lang="en-US" b="1">
                  <a:solidFill>
                    <a:srgbClr val="000000"/>
                  </a:solidFill>
                  <a:latin typeface="Arial" pitchFamily="34" charset="0"/>
                </a:rPr>
              </a:br>
              <a:r>
                <a:rPr lang="en-US" b="1">
                  <a:solidFill>
                    <a:srgbClr val="000000"/>
                  </a:solidFill>
                  <a:latin typeface="Arial" pitchFamily="34" charset="0"/>
                </a:rPr>
                <a:t>.</a:t>
              </a:r>
            </a:p>
          </p:txBody>
        </p:sp>
        <p:sp>
          <p:nvSpPr>
            <p:cNvPr id="187477" name="Text Box 85"/>
            <p:cNvSpPr txBox="1">
              <a:spLocks noChangeArrowheads="1"/>
            </p:cNvSpPr>
            <p:nvPr/>
          </p:nvSpPr>
          <p:spPr bwMode="auto">
            <a:xfrm>
              <a:off x="1828800" y="3276600"/>
              <a:ext cx="654050" cy="3254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>
                  <a:solidFill>
                    <a:srgbClr val="000000"/>
                  </a:solidFill>
                  <a:latin typeface="Arial" pitchFamily="34" charset="0"/>
                </a:rPr>
                <a:t>time</a:t>
              </a:r>
            </a:p>
          </p:txBody>
        </p:sp>
        <p:grpSp>
          <p:nvGrpSpPr>
            <p:cNvPr id="187478" name="Group 86"/>
            <p:cNvGrpSpPr>
              <a:grpSpLocks/>
            </p:cNvGrpSpPr>
            <p:nvPr/>
          </p:nvGrpSpPr>
          <p:grpSpPr bwMode="auto">
            <a:xfrm>
              <a:off x="2438400" y="6069013"/>
              <a:ext cx="2674938" cy="508000"/>
              <a:chOff x="399" y="3856"/>
              <a:chExt cx="1685" cy="320"/>
            </a:xfrm>
          </p:grpSpPr>
          <p:grpSp>
            <p:nvGrpSpPr>
              <p:cNvPr id="187479" name="Group 87"/>
              <p:cNvGrpSpPr>
                <a:grpSpLocks/>
              </p:cNvGrpSpPr>
              <p:nvPr/>
            </p:nvGrpSpPr>
            <p:grpSpPr bwMode="auto">
              <a:xfrm>
                <a:off x="478" y="3856"/>
                <a:ext cx="1528" cy="320"/>
                <a:chOff x="584" y="2392"/>
                <a:chExt cx="1528" cy="320"/>
              </a:xfrm>
            </p:grpSpPr>
            <p:sp>
              <p:nvSpPr>
                <p:cNvPr id="187480" name="Line 88"/>
                <p:cNvSpPr>
                  <a:spLocks noChangeShapeType="1"/>
                </p:cNvSpPr>
                <p:nvPr/>
              </p:nvSpPr>
              <p:spPr bwMode="auto">
                <a:xfrm>
                  <a:off x="58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1" name="Line 89"/>
                <p:cNvSpPr>
                  <a:spLocks noChangeShapeType="1"/>
                </p:cNvSpPr>
                <p:nvPr/>
              </p:nvSpPr>
              <p:spPr bwMode="auto">
                <a:xfrm>
                  <a:off x="68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2" name="Line 90"/>
                <p:cNvSpPr>
                  <a:spLocks noChangeShapeType="1"/>
                </p:cNvSpPr>
                <p:nvPr/>
              </p:nvSpPr>
              <p:spPr bwMode="auto">
                <a:xfrm>
                  <a:off x="78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3" name="Line 91"/>
                <p:cNvSpPr>
                  <a:spLocks noChangeShapeType="1"/>
                </p:cNvSpPr>
                <p:nvPr/>
              </p:nvSpPr>
              <p:spPr bwMode="auto">
                <a:xfrm>
                  <a:off x="889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4" name="Line 92"/>
                <p:cNvSpPr>
                  <a:spLocks noChangeShapeType="1"/>
                </p:cNvSpPr>
                <p:nvPr/>
              </p:nvSpPr>
              <p:spPr bwMode="auto">
                <a:xfrm>
                  <a:off x="991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5" name="Line 93"/>
                <p:cNvSpPr>
                  <a:spLocks noChangeShapeType="1"/>
                </p:cNvSpPr>
                <p:nvPr/>
              </p:nvSpPr>
              <p:spPr bwMode="auto">
                <a:xfrm>
                  <a:off x="1093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6" name="Line 94"/>
                <p:cNvSpPr>
                  <a:spLocks noChangeShapeType="1"/>
                </p:cNvSpPr>
                <p:nvPr/>
              </p:nvSpPr>
              <p:spPr bwMode="auto">
                <a:xfrm>
                  <a:off x="1195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7" name="Line 95"/>
                <p:cNvSpPr>
                  <a:spLocks noChangeShapeType="1"/>
                </p:cNvSpPr>
                <p:nvPr/>
              </p:nvSpPr>
              <p:spPr bwMode="auto">
                <a:xfrm>
                  <a:off x="1297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8" name="Line 96"/>
                <p:cNvSpPr>
                  <a:spLocks noChangeShapeType="1"/>
                </p:cNvSpPr>
                <p:nvPr/>
              </p:nvSpPr>
              <p:spPr bwMode="auto">
                <a:xfrm>
                  <a:off x="139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89" name="Line 97"/>
                <p:cNvSpPr>
                  <a:spLocks noChangeShapeType="1"/>
                </p:cNvSpPr>
                <p:nvPr/>
              </p:nvSpPr>
              <p:spPr bwMode="auto">
                <a:xfrm>
                  <a:off x="150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0" name="Line 98"/>
                <p:cNvSpPr>
                  <a:spLocks noChangeShapeType="1"/>
                </p:cNvSpPr>
                <p:nvPr/>
              </p:nvSpPr>
              <p:spPr bwMode="auto">
                <a:xfrm>
                  <a:off x="160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1" name="Line 99"/>
                <p:cNvSpPr>
                  <a:spLocks noChangeShapeType="1"/>
                </p:cNvSpPr>
                <p:nvPr/>
              </p:nvSpPr>
              <p:spPr bwMode="auto">
                <a:xfrm>
                  <a:off x="1704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2" name="Line 100"/>
                <p:cNvSpPr>
                  <a:spLocks noChangeShapeType="1"/>
                </p:cNvSpPr>
                <p:nvPr/>
              </p:nvSpPr>
              <p:spPr bwMode="auto">
                <a:xfrm>
                  <a:off x="1806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3" name="Line 101"/>
                <p:cNvSpPr>
                  <a:spLocks noChangeShapeType="1"/>
                </p:cNvSpPr>
                <p:nvPr/>
              </p:nvSpPr>
              <p:spPr bwMode="auto">
                <a:xfrm>
                  <a:off x="1908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4" name="Line 102"/>
                <p:cNvSpPr>
                  <a:spLocks noChangeShapeType="1"/>
                </p:cNvSpPr>
                <p:nvPr/>
              </p:nvSpPr>
              <p:spPr bwMode="auto">
                <a:xfrm>
                  <a:off x="2010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87495" name="Line 103"/>
                <p:cNvSpPr>
                  <a:spLocks noChangeShapeType="1"/>
                </p:cNvSpPr>
                <p:nvPr/>
              </p:nvSpPr>
              <p:spPr bwMode="auto">
                <a:xfrm>
                  <a:off x="2112" y="2392"/>
                  <a:ext cx="0" cy="3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87496" name="Rectangle 104"/>
              <p:cNvSpPr>
                <a:spLocks noChangeArrowheads="1"/>
              </p:cNvSpPr>
              <p:nvPr/>
            </p:nvSpPr>
            <p:spPr bwMode="auto">
              <a:xfrm>
                <a:off x="399" y="3902"/>
                <a:ext cx="1685" cy="179"/>
              </a:xfrm>
              <a:prstGeom prst="rect">
                <a:avLst/>
              </a:prstGeom>
              <a:solidFill>
                <a:srgbClr val="FF0066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b="1">
                    <a:solidFill>
                      <a:srgbClr val="000000"/>
                    </a:solidFill>
                    <a:latin typeface="Arial" pitchFamily="34" charset="0"/>
                  </a:rPr>
                  <a:t>warp 3 instruction 36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6281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C000"/>
                </a:solidFill>
              </a:rPr>
              <a:t>Fermi</a:t>
            </a:r>
            <a:r>
              <a:rPr lang="en-US" sz="3200" dirty="0"/>
              <a:t> Specifics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C464-0052-4FCA-B330-A64DDC2734A2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4294967295"/>
          </p:nvPr>
        </p:nvSpPr>
        <p:spPr>
          <a:xfrm>
            <a:off x="387350" y="1522413"/>
            <a:ext cx="6286500" cy="4891087"/>
          </a:xfrm>
        </p:spPr>
        <p:txBody>
          <a:bodyPr/>
          <a:lstStyle/>
          <a:p>
            <a:r>
              <a:rPr lang="en-US" dirty="0"/>
              <a:t>There are two schedulers that issue warps of “ready-to-go” threads</a:t>
            </a:r>
          </a:p>
          <a:p>
            <a:pPr lvl="1"/>
            <a:endParaRPr lang="en-US" dirty="0"/>
          </a:p>
          <a:p>
            <a:r>
              <a:rPr lang="en-US" dirty="0"/>
              <a:t>One warp issued at each clock cycle by each scheduler</a:t>
            </a:r>
          </a:p>
          <a:p>
            <a:pPr lvl="1"/>
            <a:endParaRPr lang="en-US" dirty="0"/>
          </a:p>
          <a:p>
            <a:r>
              <a:rPr lang="en-US" dirty="0"/>
              <a:t>During no cycle can more than 2 warps be dispatched for execution on the SM’s functional units </a:t>
            </a:r>
          </a:p>
          <a:p>
            <a:pPr lvl="1"/>
            <a:endParaRPr lang="en-US" dirty="0"/>
          </a:p>
          <a:p>
            <a:r>
              <a:rPr lang="en-US" dirty="0" err="1"/>
              <a:t>Scoreboarding</a:t>
            </a:r>
            <a:r>
              <a:rPr lang="en-US" dirty="0"/>
              <a:t> used to figure out which warp is ready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16850" y="1511437"/>
            <a:ext cx="3403600" cy="4322662"/>
            <a:chOff x="5664200" y="1840468"/>
            <a:chExt cx="3403600" cy="4322662"/>
          </a:xfrm>
        </p:grpSpPr>
        <p:pic>
          <p:nvPicPr>
            <p:cNvPr id="5" name="Picture 4" descr="http://www.realworldtech.com/includes/images/articles/fermi-3.png?b22ba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82" b="46982"/>
            <a:stretch/>
          </p:blipFill>
          <p:spPr bwMode="auto">
            <a:xfrm>
              <a:off x="5664200" y="1905000"/>
              <a:ext cx="3403600" cy="42581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912580" y="1840468"/>
              <a:ext cx="10757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Fermi 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91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0" y="1295400"/>
            <a:ext cx="6775450" cy="5053149"/>
          </a:xfrm>
        </p:spPr>
        <p:txBody>
          <a:bodyPr>
            <a:noAutofit/>
          </a:bodyPr>
          <a:lstStyle/>
          <a:p>
            <a:r>
              <a:rPr lang="en-US" sz="2800" dirty="0"/>
              <a:t>GPU architecture is pipelined</a:t>
            </a:r>
          </a:p>
          <a:p>
            <a:pPr lvl="1"/>
            <a:r>
              <a:rPr lang="en-US" sz="1600" dirty="0"/>
              <a:t>At each clock cycle one instruction can be retired</a:t>
            </a:r>
          </a:p>
          <a:p>
            <a:pPr lvl="1"/>
            <a:endParaRPr lang="en-US" sz="1600" dirty="0"/>
          </a:p>
          <a:p>
            <a:r>
              <a:rPr lang="en-US" sz="2800" dirty="0"/>
              <a:t>However, ILP support is relatively limited</a:t>
            </a:r>
          </a:p>
          <a:p>
            <a:r>
              <a:rPr lang="en-US" sz="2800" dirty="0"/>
              <a:t>To the best of my knowledge:</a:t>
            </a:r>
          </a:p>
          <a:p>
            <a:pPr lvl="1"/>
            <a:r>
              <a:rPr lang="en-US" dirty="0"/>
              <a:t>Fermi has no out-of-order execution smarts</a:t>
            </a:r>
          </a:p>
          <a:p>
            <a:pPr lvl="1"/>
            <a:r>
              <a:rPr lang="en-US" dirty="0"/>
              <a:t>There is no prefetching</a:t>
            </a:r>
          </a:p>
          <a:p>
            <a:pPr lvl="1"/>
            <a:r>
              <a:rPr lang="en-US" dirty="0"/>
              <a:t>There is no speculative execution</a:t>
            </a:r>
          </a:p>
          <a:p>
            <a:pPr lvl="1"/>
            <a:endParaRPr lang="en-US" dirty="0"/>
          </a:p>
          <a:p>
            <a:r>
              <a:rPr lang="en-US" dirty="0"/>
              <a:t>Note: </a:t>
            </a:r>
          </a:p>
          <a:p>
            <a:pPr lvl="1"/>
            <a:r>
              <a:rPr lang="en-US" dirty="0"/>
              <a:t>The odd warp index and handled by a scheduler, the even ones are handled by the other scheduler</a:t>
            </a:r>
          </a:p>
          <a:p>
            <a:pPr lvl="2"/>
            <a:r>
              <a:rPr lang="en-US" sz="1400" dirty="0"/>
              <a:t>No trading warps at run time between schedulers</a:t>
            </a:r>
          </a:p>
          <a:p>
            <a:pPr lvl="2"/>
            <a:r>
              <a:rPr lang="en-US" sz="1400" dirty="0"/>
              <a:t>Pic makes this point too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0" y="2151684"/>
            <a:ext cx="4480948" cy="304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34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Example, establishing Flop/s performance level: Fermi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5100" y="2017799"/>
            <a:ext cx="6607328" cy="3309937"/>
          </a:xfrm>
        </p:spPr>
        <p:txBody>
          <a:bodyPr/>
          <a:lstStyle/>
          <a:p>
            <a:r>
              <a:rPr lang="en-US" sz="2000" dirty="0"/>
              <a:t>Scheduler works at 607 MHz</a:t>
            </a:r>
          </a:p>
          <a:p>
            <a:r>
              <a:rPr lang="en-US" sz="2000" dirty="0"/>
              <a:t>Functional units work at 1215MHz</a:t>
            </a:r>
          </a:p>
          <a:p>
            <a:endParaRPr lang="en-US" sz="2000" dirty="0"/>
          </a:p>
          <a:p>
            <a:r>
              <a:rPr lang="en-US" sz="2000" dirty="0"/>
              <a:t>Question: </a:t>
            </a:r>
          </a:p>
          <a:p>
            <a:pPr lvl="1"/>
            <a:r>
              <a:rPr lang="en-US" sz="1600" dirty="0"/>
              <a:t>What is the peak flop rate of GTX480?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15 SMs * 32 SPs * 1215 * 2 (Fused Multiplied Add) = 1166400 </a:t>
            </a:r>
            <a:r>
              <a:rPr lang="en-US" sz="1600" dirty="0" err="1"/>
              <a:t>Mflops</a:t>
            </a:r>
            <a:endParaRPr lang="en-US" sz="1600" dirty="0"/>
          </a:p>
          <a:p>
            <a:pPr lvl="1"/>
            <a:r>
              <a:rPr lang="en-US" sz="1600" dirty="0"/>
              <a:t>That is, 1.166 Tflops, single precision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407" y="1441230"/>
            <a:ext cx="2547739" cy="423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90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 Specifics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231775" y="1495425"/>
            <a:ext cx="11674475" cy="4932363"/>
          </a:xfrm>
        </p:spPr>
        <p:txBody>
          <a:bodyPr/>
          <a:lstStyle/>
          <a:p>
            <a:r>
              <a:rPr lang="en-US" sz="2000" dirty="0"/>
              <a:t>As shown in picture, at no time can we see more than 2 warps being dispatched for execution during a cycle</a:t>
            </a:r>
          </a:p>
          <a:p>
            <a:r>
              <a:rPr lang="en-US" sz="2000" dirty="0"/>
              <a:t>Note that at any given time we might have more than two functional units working though (which is actually very good, device kept busy)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3276601"/>
            <a:ext cx="5492750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895600" y="4828382"/>
            <a:ext cx="0" cy="149621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2224788" y="5467636"/>
            <a:ext cx="796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Times New Roman" pitchFamily="18" charset="0"/>
              </a:rPr>
              <a:t>T i m 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61865" y="6324601"/>
            <a:ext cx="484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Past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76978" y="4764559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Present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9D67D8-3CFE-480E-BC2C-413393DAFD25}"/>
              </a:ext>
            </a:extLst>
          </p:cNvPr>
          <p:cNvGrpSpPr/>
          <p:nvPr/>
        </p:nvGrpSpPr>
        <p:grpSpPr>
          <a:xfrm>
            <a:off x="997629" y="4220212"/>
            <a:ext cx="2170112" cy="369332"/>
            <a:chOff x="168139" y="4220212"/>
            <a:chExt cx="2170112" cy="369332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C7E96ED-4FF4-43F4-97A8-6314D6AED54F}"/>
                </a:ext>
              </a:extLst>
            </p:cNvPr>
            <p:cNvSpPr/>
            <p:nvPr/>
          </p:nvSpPr>
          <p:spPr>
            <a:xfrm>
              <a:off x="2070463" y="4343400"/>
              <a:ext cx="267788" cy="178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FA3500-79EA-4FEF-A94D-2981C1FD3FAB}"/>
                </a:ext>
              </a:extLst>
            </p:cNvPr>
            <p:cNvSpPr txBox="1"/>
            <p:nvPr/>
          </p:nvSpPr>
          <p:spPr>
            <a:xfrm>
              <a:off x="168139" y="4220212"/>
              <a:ext cx="1965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Functional units</a:t>
              </a:r>
              <a:endParaRPr lang="en-US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15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D861C-EF4C-4FA9-AE50-66D2ED03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FP32 &amp; INT32 instructions can be carried out at the same time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751A67-3ED4-485C-8D9B-FB22826FE4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A100 SM includes separate FP32 and INT32 scalar processors</a:t>
            </a:r>
          </a:p>
          <a:p>
            <a:pPr lvl="1"/>
            <a:r>
              <a:rPr lang="en-US" dirty="0"/>
              <a:t>Similar to Tesla V100 and Turing GPUs</a:t>
            </a:r>
          </a:p>
          <a:p>
            <a:endParaRPr lang="en-US" dirty="0"/>
          </a:p>
          <a:p>
            <a:r>
              <a:rPr lang="en-US" dirty="0"/>
              <a:t>Allows simultaneous execution of FP32 and INT32 operations at full throughput</a:t>
            </a:r>
          </a:p>
          <a:p>
            <a:endParaRPr lang="en-US" dirty="0"/>
          </a:p>
          <a:p>
            <a:r>
              <a:rPr lang="en-US" dirty="0"/>
              <a:t>Also increases instruction issue throughput </a:t>
            </a:r>
          </a:p>
          <a:p>
            <a:pPr lvl="1"/>
            <a:endParaRPr lang="en-US" dirty="0"/>
          </a:p>
          <a:p>
            <a:r>
              <a:rPr lang="en-US" dirty="0"/>
              <a:t>Good how: </a:t>
            </a:r>
          </a:p>
          <a:p>
            <a:pPr lvl="1"/>
            <a:r>
              <a:rPr lang="en-US" dirty="0"/>
              <a:t>Many applications have inner loops that perform pointer arithmetic (integer memory address calculations) combined with floating-point computations that will benefit from simultaneous execution of FP32 and INT32 instructions</a:t>
            </a:r>
          </a:p>
          <a:p>
            <a:pPr lvl="1"/>
            <a:r>
              <a:rPr lang="en-US" dirty="0"/>
              <a:t>Each iteration of a pipelined loop can update addresses (INT32 pointer arithmetic) and load data for the next iteration while simultaneously processing the current iteration in FP32</a:t>
            </a:r>
          </a:p>
          <a:p>
            <a:pPr lvl="1"/>
            <a:r>
              <a:rPr lang="en-US" dirty="0"/>
              <a:t>You don’t have “structural hazards” (recall ILP discussion)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2A476-7B78-411B-8A92-66004A96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AB4B63D-D1C8-4303-88CF-5FC9B09C26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</a:t>
                </a:r>
                <a:r>
                  <a:rPr lang="en-US" dirty="0">
                    <a:hlinkClick r:id="rId2"/>
                  </a:rPr>
                  <a:t>NVIDIA</a:t>
                </a:r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AB4B63D-D1C8-4303-88CF-5FC9B09C2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D9438F2-ECDE-49C0-B571-F8ECE532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20" y="823393"/>
            <a:ext cx="4541914" cy="59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SM Architecture Specifications (data below refers to ONE SM)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6317-70AC-4AE5-9CBB-AC3D12EDE090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120650" y="6522143"/>
            <a:ext cx="1066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[</a:t>
            </a:r>
            <a:r>
              <a:rPr lang="en-US" sz="900" dirty="0">
                <a:solidFill>
                  <a:srgbClr val="000000"/>
                </a:solidFill>
                <a:latin typeface="Arial"/>
                <a:hlinkClick r:id="rId3"/>
              </a:rPr>
              <a:t>Wikipedia</a:t>
            </a:r>
            <a:r>
              <a:rPr lang="en-US" sz="900" dirty="0">
                <a:solidFill>
                  <a:srgbClr val="000000"/>
                </a:solidFill>
                <a:latin typeface="Arial"/>
              </a:rPr>
              <a:t>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975484" y="1822808"/>
            <a:ext cx="719877" cy="1165250"/>
            <a:chOff x="6571199" y="1627808"/>
            <a:chExt cx="719877" cy="1165250"/>
          </a:xfrm>
        </p:grpSpPr>
        <p:sp>
          <p:nvSpPr>
            <p:cNvPr id="2" name="Down Arrow 1"/>
            <p:cNvSpPr/>
            <p:nvPr/>
          </p:nvSpPr>
          <p:spPr>
            <a:xfrm>
              <a:off x="6854938" y="2019390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71199" y="1627808"/>
              <a:ext cx="719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Fermi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95235" y="1817490"/>
            <a:ext cx="758093" cy="1143000"/>
            <a:chOff x="8946133" y="1605558"/>
            <a:chExt cx="758093" cy="1143000"/>
          </a:xfrm>
        </p:grpSpPr>
        <p:sp>
          <p:nvSpPr>
            <p:cNvPr id="9" name="Down Arrow 8"/>
            <p:cNvSpPr/>
            <p:nvPr/>
          </p:nvSpPr>
          <p:spPr>
            <a:xfrm>
              <a:off x="9149488" y="1974890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6133" y="1605558"/>
              <a:ext cx="758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Pascal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51975" y="1817490"/>
            <a:ext cx="665888" cy="1143000"/>
            <a:chOff x="6637342" y="1605558"/>
            <a:chExt cx="665888" cy="1143000"/>
          </a:xfrm>
        </p:grpSpPr>
        <p:sp>
          <p:nvSpPr>
            <p:cNvPr id="22" name="Down Arrow 21"/>
            <p:cNvSpPr/>
            <p:nvPr/>
          </p:nvSpPr>
          <p:spPr>
            <a:xfrm>
              <a:off x="6948427" y="1974890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37342" y="1605558"/>
              <a:ext cx="665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Volta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73190" y="1817490"/>
            <a:ext cx="786434" cy="1143000"/>
            <a:chOff x="6991849" y="1605558"/>
            <a:chExt cx="786434" cy="1143000"/>
          </a:xfrm>
        </p:grpSpPr>
        <p:sp>
          <p:nvSpPr>
            <p:cNvPr id="25" name="Down Arrow 24"/>
            <p:cNvSpPr/>
            <p:nvPr/>
          </p:nvSpPr>
          <p:spPr>
            <a:xfrm>
              <a:off x="7405624" y="1974890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91849" y="1605558"/>
              <a:ext cx="786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Kepler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42770" y="1817490"/>
            <a:ext cx="973985" cy="1115438"/>
            <a:chOff x="8660679" y="1845866"/>
            <a:chExt cx="973985" cy="1115438"/>
          </a:xfrm>
        </p:grpSpPr>
        <p:sp>
          <p:nvSpPr>
            <p:cNvPr id="27" name="Down Arrow 26"/>
            <p:cNvSpPr/>
            <p:nvPr/>
          </p:nvSpPr>
          <p:spPr>
            <a:xfrm>
              <a:off x="9071472" y="2187636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60679" y="1845866"/>
              <a:ext cx="973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Maxwell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506FEF-110D-4A5F-A4F9-97EA92A0B9A1}"/>
              </a:ext>
            </a:extLst>
          </p:cNvPr>
          <p:cNvGrpSpPr/>
          <p:nvPr/>
        </p:nvGrpSpPr>
        <p:grpSpPr>
          <a:xfrm>
            <a:off x="10550549" y="1817490"/>
            <a:ext cx="768287" cy="1143000"/>
            <a:chOff x="10994682" y="1817490"/>
            <a:chExt cx="768287" cy="1143000"/>
          </a:xfrm>
        </p:grpSpPr>
        <p:sp>
          <p:nvSpPr>
            <p:cNvPr id="30" name="Down Arrow 29"/>
            <p:cNvSpPr/>
            <p:nvPr/>
          </p:nvSpPr>
          <p:spPr>
            <a:xfrm>
              <a:off x="11310003" y="2186822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994682" y="1817490"/>
              <a:ext cx="768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Turing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0B357A-2BAD-4F71-9B98-00989B2E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3" y="2982739"/>
            <a:ext cx="11896445" cy="260163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80A2DFC-9582-4680-B562-46F5E0D2F758}"/>
              </a:ext>
            </a:extLst>
          </p:cNvPr>
          <p:cNvGrpSpPr/>
          <p:nvPr/>
        </p:nvGrpSpPr>
        <p:grpSpPr>
          <a:xfrm>
            <a:off x="11266277" y="1814834"/>
            <a:ext cx="931858" cy="1143000"/>
            <a:chOff x="10994682" y="1817490"/>
            <a:chExt cx="931858" cy="1143000"/>
          </a:xfrm>
        </p:grpSpPr>
        <p:sp>
          <p:nvSpPr>
            <p:cNvPr id="37" name="Down Arrow 29">
              <a:extLst>
                <a:ext uri="{FF2B5EF4-FFF2-40B4-BE49-F238E27FC236}">
                  <a16:creationId xmlns:a16="http://schemas.microsoft.com/office/drawing/2014/main" id="{FC03CBBF-2F61-421C-BFEE-F3F5CB712524}"/>
                </a:ext>
              </a:extLst>
            </p:cNvPr>
            <p:cNvSpPr/>
            <p:nvPr/>
          </p:nvSpPr>
          <p:spPr>
            <a:xfrm>
              <a:off x="11310003" y="2186822"/>
              <a:ext cx="152400" cy="77366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AE20F8-08A0-433B-9ADB-ABD0981ED88B}"/>
                </a:ext>
              </a:extLst>
            </p:cNvPr>
            <p:cNvSpPr txBox="1"/>
            <p:nvPr/>
          </p:nvSpPr>
          <p:spPr>
            <a:xfrm>
              <a:off x="10994682" y="1817490"/>
              <a:ext cx="931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Ampere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10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76B76-D309-457C-8093-2FAC57B0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ECD130-1752-4F05-AA89-9001D2AB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Is BBC recording on?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If my internet connection goes down, I’ll email from my phone to provide more information – go/no-go, next step,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1B91E-5E75-4C3F-B884-349EE03F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8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Technical Specifications and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C6317-70AC-4AE5-9CBB-AC3D12EDE090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116840" y="6573071"/>
            <a:ext cx="10668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Arial"/>
              </a:rPr>
              <a:t>[</a:t>
            </a:r>
            <a:r>
              <a:rPr lang="en-US" sz="700" dirty="0">
                <a:solidFill>
                  <a:srgbClr val="000000"/>
                </a:solidFill>
                <a:latin typeface="Arial"/>
                <a:hlinkClick r:id="rId3"/>
              </a:rPr>
              <a:t>Wikipedia</a:t>
            </a:r>
            <a:r>
              <a:rPr lang="en-US" sz="700" dirty="0">
                <a:solidFill>
                  <a:srgbClr val="000000"/>
                </a:solidFill>
                <a:latin typeface="Arial"/>
              </a:rPr>
              <a:t>]</a:t>
            </a:r>
            <a:r>
              <a:rPr lang="en-US" sz="7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7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570938" y="4749242"/>
            <a:ext cx="120433" cy="823393"/>
          </a:xfrm>
          <a:prstGeom prst="leftBrace">
            <a:avLst>
              <a:gd name="adj1" fmla="val 80128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7479" y="5014616"/>
            <a:ext cx="347918" cy="28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28639-34C0-4015-A244-1B435DD509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3"/>
          <a:stretch/>
        </p:blipFill>
        <p:spPr>
          <a:xfrm>
            <a:off x="691371" y="2496864"/>
            <a:ext cx="11500629" cy="30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5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Organizing Threads into Warps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1600" y="965199"/>
            <a:ext cx="11728450" cy="555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kern="0" dirty="0"/>
          </a:p>
          <a:p>
            <a:r>
              <a:rPr lang="en-US" sz="2400" kern="0" dirty="0"/>
              <a:t>Thread IDs within a warp are </a:t>
            </a:r>
            <a:r>
              <a:rPr lang="en-US" sz="2400" kern="0" dirty="0">
                <a:solidFill>
                  <a:srgbClr val="C00000"/>
                </a:solidFill>
              </a:rPr>
              <a:t>consecutive</a:t>
            </a:r>
            <a:r>
              <a:rPr lang="en-US" sz="2400" kern="0" dirty="0"/>
              <a:t> and </a:t>
            </a:r>
            <a:r>
              <a:rPr lang="en-US" sz="2400" kern="0" dirty="0">
                <a:solidFill>
                  <a:srgbClr val="C00000"/>
                </a:solidFill>
              </a:rPr>
              <a:t>increasing</a:t>
            </a:r>
          </a:p>
          <a:p>
            <a:pPr lvl="1"/>
            <a:r>
              <a:rPr lang="en-US" sz="1800" kern="0" dirty="0"/>
              <a:t>Related to the 1D projection from thread index to thread ID</a:t>
            </a:r>
          </a:p>
          <a:p>
            <a:pPr lvl="1"/>
            <a:r>
              <a:rPr lang="en-US" sz="1800" kern="0" dirty="0"/>
              <a:t>Recall: in multidimensional blocks, the </a:t>
            </a:r>
            <a:r>
              <a:rPr lang="en-US" sz="1800" kern="0" dirty="0">
                <a:solidFill>
                  <a:srgbClr val="0070C0"/>
                </a:solidFill>
              </a:rPr>
              <a:t>x</a:t>
            </a:r>
            <a:r>
              <a:rPr lang="en-US" sz="1800" kern="0" dirty="0"/>
              <a:t> thread index runs fastest, then </a:t>
            </a:r>
            <a:r>
              <a:rPr lang="en-US" sz="1800" kern="0" dirty="0">
                <a:solidFill>
                  <a:srgbClr val="0070C0"/>
                </a:solidFill>
              </a:rPr>
              <a:t>y</a:t>
            </a:r>
            <a:r>
              <a:rPr lang="en-US" sz="1800" kern="0" dirty="0"/>
              <a:t>, then </a:t>
            </a:r>
            <a:r>
              <a:rPr lang="en-US" sz="1800" kern="0" dirty="0">
                <a:solidFill>
                  <a:srgbClr val="0070C0"/>
                </a:solidFill>
              </a:rPr>
              <a:t>z</a:t>
            </a:r>
          </a:p>
          <a:p>
            <a:pPr lvl="1"/>
            <a:r>
              <a:rPr lang="en-US" sz="1800" kern="0" dirty="0"/>
              <a:t>Threads with IDs (0...31) combine into warp 0, threads (32…63) into warp 1, etc.</a:t>
            </a:r>
          </a:p>
          <a:p>
            <a:pPr lvl="1"/>
            <a:endParaRPr lang="en-US" sz="2000" kern="0" dirty="0"/>
          </a:p>
          <a:p>
            <a:pPr lvl="1"/>
            <a:endParaRPr lang="en-US" sz="2000" kern="0" dirty="0"/>
          </a:p>
          <a:p>
            <a:r>
              <a:rPr lang="en-US" sz="2400" kern="0" dirty="0"/>
              <a:t>Partitioning of threads into warps is always the </a:t>
            </a:r>
            <a:r>
              <a:rPr lang="en-US" sz="2400" kern="0" dirty="0">
                <a:solidFill>
                  <a:srgbClr val="C00000"/>
                </a:solidFill>
              </a:rPr>
              <a:t>same</a:t>
            </a:r>
          </a:p>
          <a:p>
            <a:pPr lvl="1"/>
            <a:r>
              <a:rPr lang="en-US" sz="1800" kern="0" dirty="0"/>
              <a:t>You can use this in control flow</a:t>
            </a:r>
          </a:p>
          <a:p>
            <a:pPr lvl="1"/>
            <a:r>
              <a:rPr lang="en-US" sz="1800" kern="0" dirty="0"/>
              <a:t>Warp size has always been 32 and is unlikely to change soon</a:t>
            </a:r>
          </a:p>
          <a:p>
            <a:pPr lvl="1"/>
            <a:endParaRPr lang="en-US" sz="2000" kern="0" dirty="0"/>
          </a:p>
          <a:p>
            <a:pPr lvl="1"/>
            <a:endParaRPr lang="en-US" sz="2000" kern="0" dirty="0"/>
          </a:p>
          <a:p>
            <a:r>
              <a:rPr lang="en-US" sz="2400" kern="0" dirty="0"/>
              <a:t>While you can rely on ordering among threads, </a:t>
            </a:r>
            <a:r>
              <a:rPr lang="en-US" sz="2400" kern="0" dirty="0">
                <a:solidFill>
                  <a:srgbClr val="C00000"/>
                </a:solidFill>
              </a:rPr>
              <a:t>DO NOT </a:t>
            </a:r>
            <a:r>
              <a:rPr lang="en-US" sz="2400" kern="0" dirty="0"/>
              <a:t>rely on any ordering among warps</a:t>
            </a:r>
          </a:p>
          <a:p>
            <a:pPr lvl="1"/>
            <a:r>
              <a:rPr lang="en-US" sz="1800" kern="0" dirty="0"/>
              <a:t>Warp scheduling is not under user control in CUDA</a:t>
            </a:r>
          </a:p>
        </p:txBody>
      </p:sp>
    </p:spTree>
    <p:extLst>
      <p:ext uri="{BB962C8B-B14F-4D97-AF65-F5344CB8AC3E}">
        <p14:creationId xmlns:p14="http://schemas.microsoft.com/office/powerpoint/2010/main" val="17674588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Threads are Organized &amp; Executed as Warps</a:t>
            </a: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6900" y="15494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Each thread block split into one or more warps</a:t>
            </a:r>
          </a:p>
          <a:p>
            <a:pPr lvl="2"/>
            <a:endParaRPr lang="en-US" sz="1100" dirty="0"/>
          </a:p>
          <a:p>
            <a:r>
              <a:rPr lang="en-US" sz="1800" dirty="0"/>
              <a:t>If thread block size is not multiple of warp size, unused lanes go wasted</a:t>
            </a:r>
          </a:p>
          <a:p>
            <a:pPr lvl="1"/>
            <a:r>
              <a:rPr lang="en-US" sz="1400" dirty="0"/>
              <a:t>Example: block w/ 50 threads – 64 lanes, of which last 14 lanes go wasted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hardware schedules each warp independently</a:t>
            </a:r>
          </a:p>
          <a:p>
            <a:pPr lvl="2"/>
            <a:endParaRPr lang="en-US" sz="1100" dirty="0"/>
          </a:p>
          <a:p>
            <a:r>
              <a:rPr lang="en-US" sz="1800" dirty="0"/>
              <a:t>Warps within a thread block execute independently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14600" y="2743200"/>
            <a:ext cx="7340906" cy="2590022"/>
            <a:chOff x="609600" y="2681299"/>
            <a:chExt cx="7950506" cy="2805101"/>
          </a:xfrm>
        </p:grpSpPr>
        <p:sp>
          <p:nvSpPr>
            <p:cNvPr id="5" name="Rounded Rectangle 4"/>
            <p:cNvSpPr/>
            <p:nvPr/>
          </p:nvSpPr>
          <p:spPr>
            <a:xfrm>
              <a:off x="5518649" y="2681299"/>
              <a:ext cx="3041457" cy="2367509"/>
            </a:xfrm>
            <a:prstGeom prst="roundRect">
              <a:avLst>
                <a:gd name="adj" fmla="val 4073"/>
              </a:avLst>
            </a:prstGeom>
            <a:solidFill>
              <a:srgbClr val="000000"/>
            </a:solidFill>
            <a:ln w="25400" cap="flat" cmpd="sng" algn="ctr">
              <a:solidFill>
                <a:srgbClr val="3366FF"/>
              </a:solidFill>
              <a:prstDash val="solid"/>
            </a:ln>
            <a:effectLst/>
          </p:spPr>
          <p:txBody>
            <a:bodyPr rtlCol="0" anchor="b"/>
            <a:lstStyle/>
            <a:p>
              <a:pPr>
                <a:defRPr/>
              </a:pPr>
              <a:r>
                <a:rPr lang="en-US" sz="2400" kern="0" dirty="0">
                  <a:solidFill>
                    <a:srgbClr val="66CC33"/>
                  </a:solidFill>
                  <a:latin typeface="Corbel"/>
                </a:rPr>
                <a:t>Warp of 32 threads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85692" y="2827163"/>
              <a:ext cx="3041457" cy="2367509"/>
            </a:xfrm>
            <a:prstGeom prst="roundRect">
              <a:avLst>
                <a:gd name="adj" fmla="val 4073"/>
              </a:avLst>
            </a:prstGeom>
            <a:solidFill>
              <a:srgbClr val="00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b"/>
            <a:lstStyle/>
            <a:p>
              <a:pPr>
                <a:defRPr/>
              </a:pPr>
              <a:r>
                <a:rPr lang="en-US" sz="2400" kern="0" dirty="0">
                  <a:solidFill>
                    <a:srgbClr val="66CC33"/>
                  </a:solidFill>
                  <a:latin typeface="Corbel"/>
                </a:rPr>
                <a:t>Warp of 32 threads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9600" y="2854059"/>
              <a:ext cx="3041457" cy="2440955"/>
            </a:xfrm>
            <a:prstGeom prst="roundRect">
              <a:avLst>
                <a:gd name="adj" fmla="val 4073"/>
              </a:avLst>
            </a:prstGeom>
            <a:solidFill>
              <a:schemeClr val="tx1"/>
            </a:solidFill>
            <a:ln w="25400" cap="flat" cmpd="sng" algn="ctr">
              <a:solidFill>
                <a:srgbClr val="66CC33"/>
              </a:solidFill>
              <a:prstDash val="solid"/>
            </a:ln>
            <a:effectLst/>
          </p:spPr>
          <p:txBody>
            <a:bodyPr rtlCol="0" anchor="b"/>
            <a:lstStyle/>
            <a:p>
              <a:pPr>
                <a:defRPr/>
              </a:pPr>
              <a:r>
                <a:rPr lang="en-US" sz="2400" kern="0" dirty="0">
                  <a:solidFill>
                    <a:srgbClr val="66CC33"/>
                  </a:solidFill>
                  <a:latin typeface="Corbel"/>
                </a:rPr>
                <a:t>Block of 128 threads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61032" y="2932145"/>
              <a:ext cx="2163498" cy="1778669"/>
              <a:chOff x="5476240" y="2051651"/>
              <a:chExt cx="3037258" cy="2926750"/>
            </a:xfrm>
          </p:grpSpPr>
          <p:sp>
            <p:nvSpPr>
              <p:cNvPr id="9" name="Freeform 8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5252735" y="2973027"/>
              <a:ext cx="3041457" cy="2367509"/>
            </a:xfrm>
            <a:prstGeom prst="roundRect">
              <a:avLst>
                <a:gd name="adj" fmla="val 4073"/>
              </a:avLst>
            </a:prstGeom>
            <a:solidFill>
              <a:srgbClr val="000000"/>
            </a:solidFill>
            <a:ln w="254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b"/>
            <a:lstStyle/>
            <a:p>
              <a:pPr>
                <a:defRPr/>
              </a:pPr>
              <a:r>
                <a:rPr lang="en-US" sz="2400" kern="0" dirty="0">
                  <a:solidFill>
                    <a:srgbClr val="66CC33"/>
                  </a:solidFill>
                  <a:latin typeface="Corbel"/>
                </a:rPr>
                <a:t>Warp of 32 threads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119778" y="3118891"/>
              <a:ext cx="3041457" cy="2367509"/>
            </a:xfrm>
            <a:prstGeom prst="roundRect">
              <a:avLst>
                <a:gd name="adj" fmla="val 4073"/>
              </a:avLst>
            </a:prstGeom>
            <a:solidFill>
              <a:srgbClr val="000000"/>
            </a:solidFill>
            <a:ln w="25400" cap="flat" cmpd="sng" algn="ctr">
              <a:solidFill>
                <a:srgbClr val="66CC33"/>
              </a:solidFill>
              <a:prstDash val="solid"/>
            </a:ln>
            <a:effectLst/>
          </p:spPr>
          <p:txBody>
            <a:bodyPr rtlCol="0" anchor="b"/>
            <a:lstStyle/>
            <a:p>
              <a:pPr>
                <a:defRPr/>
              </a:pPr>
              <a:r>
                <a:rPr lang="en-US" sz="2400" kern="0" dirty="0">
                  <a:solidFill>
                    <a:srgbClr val="66CC33"/>
                  </a:solidFill>
                  <a:latin typeface="Corbel"/>
                </a:rPr>
                <a:t>Warp of 32 threads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057341" y="2988095"/>
              <a:ext cx="2163498" cy="1778669"/>
              <a:chOff x="5476240" y="2051651"/>
              <a:chExt cx="3037258" cy="2926750"/>
            </a:xfrm>
          </p:grpSpPr>
          <p:sp>
            <p:nvSpPr>
              <p:cNvPr id="16" name="Freeform 1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94297" y="3012246"/>
              <a:ext cx="2163498" cy="1778669"/>
              <a:chOff x="5476240" y="2051651"/>
              <a:chExt cx="3037258" cy="2926750"/>
            </a:xfrm>
          </p:grpSpPr>
          <p:sp>
            <p:nvSpPr>
              <p:cNvPr id="21" name="Freeform 2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183019" y="2966972"/>
              <a:ext cx="2163498" cy="1778669"/>
              <a:chOff x="5476240" y="2051651"/>
              <a:chExt cx="3037258" cy="2926750"/>
            </a:xfrm>
          </p:grpSpPr>
          <p:sp>
            <p:nvSpPr>
              <p:cNvPr id="26" name="Freeform 2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13432" y="3084545"/>
              <a:ext cx="2163498" cy="1778669"/>
              <a:chOff x="5476240" y="2051651"/>
              <a:chExt cx="3037258" cy="2926750"/>
            </a:xfrm>
          </p:grpSpPr>
          <p:sp>
            <p:nvSpPr>
              <p:cNvPr id="31" name="Freeform 3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065832" y="2954286"/>
              <a:ext cx="2163498" cy="1778669"/>
              <a:chOff x="5476240" y="2051651"/>
              <a:chExt cx="3037258" cy="2926750"/>
            </a:xfrm>
          </p:grpSpPr>
          <p:sp>
            <p:nvSpPr>
              <p:cNvPr id="36" name="Freeform 3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23666" y="3012246"/>
              <a:ext cx="2163498" cy="1778669"/>
              <a:chOff x="5476240" y="2051651"/>
              <a:chExt cx="3037258" cy="2926750"/>
            </a:xfrm>
          </p:grpSpPr>
          <p:sp>
            <p:nvSpPr>
              <p:cNvPr id="41" name="Freeform 4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924076" y="2932145"/>
              <a:ext cx="2163498" cy="1778669"/>
              <a:chOff x="5476240" y="2051651"/>
              <a:chExt cx="3037258" cy="2926750"/>
            </a:xfrm>
          </p:grpSpPr>
          <p:sp>
            <p:nvSpPr>
              <p:cNvPr id="46" name="Freeform 4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395714" y="3246623"/>
              <a:ext cx="2163498" cy="1778669"/>
              <a:chOff x="5476240" y="2051651"/>
              <a:chExt cx="3037258" cy="2926750"/>
            </a:xfrm>
          </p:grpSpPr>
          <p:sp>
            <p:nvSpPr>
              <p:cNvPr id="51" name="Freeform 5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46697" y="3164646"/>
              <a:ext cx="2163498" cy="1778669"/>
              <a:chOff x="5476240" y="2051651"/>
              <a:chExt cx="3037258" cy="2926750"/>
            </a:xfrm>
          </p:grpSpPr>
          <p:sp>
            <p:nvSpPr>
              <p:cNvPr id="56" name="Freeform 5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3366FF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FFFF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523038" y="3246623"/>
              <a:ext cx="2163498" cy="1778669"/>
              <a:chOff x="5476240" y="2051651"/>
              <a:chExt cx="3037258" cy="2926750"/>
            </a:xfrm>
          </p:grpSpPr>
          <p:sp>
            <p:nvSpPr>
              <p:cNvPr id="61" name="Freeform 6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777686" y="3246623"/>
              <a:ext cx="2163498" cy="1778669"/>
              <a:chOff x="5476240" y="2051651"/>
              <a:chExt cx="3037258" cy="2926750"/>
            </a:xfrm>
          </p:grpSpPr>
          <p:sp>
            <p:nvSpPr>
              <p:cNvPr id="66" name="Freeform 6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268934" y="3246623"/>
              <a:ext cx="2163498" cy="1778669"/>
              <a:chOff x="5476240" y="2051651"/>
              <a:chExt cx="3037258" cy="2926750"/>
            </a:xfrm>
          </p:grpSpPr>
          <p:sp>
            <p:nvSpPr>
              <p:cNvPr id="71" name="Freeform 7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650362" y="3246623"/>
              <a:ext cx="2163498" cy="1778669"/>
              <a:chOff x="5476240" y="2051651"/>
              <a:chExt cx="3037258" cy="2926750"/>
            </a:xfrm>
          </p:grpSpPr>
          <p:sp>
            <p:nvSpPr>
              <p:cNvPr id="76" name="Freeform 7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905010" y="3246623"/>
              <a:ext cx="2163498" cy="1778669"/>
              <a:chOff x="5476240" y="2051651"/>
              <a:chExt cx="3037258" cy="2926750"/>
            </a:xfrm>
          </p:grpSpPr>
          <p:sp>
            <p:nvSpPr>
              <p:cNvPr id="81" name="Freeform 80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2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3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4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6032335" y="3246623"/>
              <a:ext cx="2163498" cy="1778669"/>
              <a:chOff x="5476240" y="2051651"/>
              <a:chExt cx="3037258" cy="2926750"/>
            </a:xfrm>
          </p:grpSpPr>
          <p:sp>
            <p:nvSpPr>
              <p:cNvPr id="86" name="Freeform 85"/>
              <p:cNvSpPr>
                <a:spLocks noChangeAspect="1"/>
              </p:cNvSpPr>
              <p:nvPr/>
            </p:nvSpPr>
            <p:spPr bwMode="auto">
              <a:xfrm>
                <a:off x="547624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66CC33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7" name="Freeform 6"/>
              <p:cNvSpPr>
                <a:spLocks noChangeAspect="1"/>
              </p:cNvSpPr>
              <p:nvPr/>
            </p:nvSpPr>
            <p:spPr bwMode="auto">
              <a:xfrm>
                <a:off x="722376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FF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8" name="Freeform 6"/>
              <p:cNvSpPr>
                <a:spLocks noChangeAspect="1"/>
              </p:cNvSpPr>
              <p:nvPr/>
            </p:nvSpPr>
            <p:spPr bwMode="auto">
              <a:xfrm>
                <a:off x="809752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rgbClr val="3366FF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9" name="Freeform 6"/>
              <p:cNvSpPr>
                <a:spLocks noChangeAspect="1"/>
              </p:cNvSpPr>
              <p:nvPr/>
            </p:nvSpPr>
            <p:spPr bwMode="auto">
              <a:xfrm>
                <a:off x="6350000" y="2051651"/>
                <a:ext cx="415978" cy="2926750"/>
              </a:xfrm>
              <a:custGeom>
                <a:avLst/>
                <a:gdLst>
                  <a:gd name="T0" fmla="*/ 0 w 208"/>
                  <a:gd name="T1" fmla="*/ 0 h 1536"/>
                  <a:gd name="T2" fmla="*/ 0 w 208"/>
                  <a:gd name="T3" fmla="*/ 0 h 1536"/>
                  <a:gd name="T4" fmla="*/ 0 w 208"/>
                  <a:gd name="T5" fmla="*/ 0 h 1536"/>
                  <a:gd name="T6" fmla="*/ 0 w 208"/>
                  <a:gd name="T7" fmla="*/ 0 h 1536"/>
                  <a:gd name="T8" fmla="*/ 0 w 208"/>
                  <a:gd name="T9" fmla="*/ 0 h 1536"/>
                  <a:gd name="T10" fmla="*/ 0 w 208"/>
                  <a:gd name="T11" fmla="*/ 0 h 1536"/>
                  <a:gd name="T12" fmla="*/ 0 w 208"/>
                  <a:gd name="T13" fmla="*/ 0 h 1536"/>
                  <a:gd name="T14" fmla="*/ 0 w 208"/>
                  <a:gd name="T15" fmla="*/ 0 h 1536"/>
                  <a:gd name="T16" fmla="*/ 0 w 208"/>
                  <a:gd name="T17" fmla="*/ 0 h 1536"/>
                  <a:gd name="T18" fmla="*/ 0 w 208"/>
                  <a:gd name="T19" fmla="*/ 0 h 1536"/>
                  <a:gd name="T20" fmla="*/ 0 w 208"/>
                  <a:gd name="T21" fmla="*/ 0 h 1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8"/>
                  <a:gd name="T34" fmla="*/ 0 h 1536"/>
                  <a:gd name="T35" fmla="*/ 208 w 208"/>
                  <a:gd name="T36" fmla="*/ 1536 h 1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28575" cmpd="sng">
                <a:solidFill>
                  <a:srgbClr val="66CC33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90" name="Right Arrow 89"/>
            <p:cNvSpPr/>
            <p:nvPr/>
          </p:nvSpPr>
          <p:spPr>
            <a:xfrm>
              <a:off x="3768646" y="3812012"/>
              <a:ext cx="1210025" cy="599201"/>
            </a:xfrm>
            <a:prstGeom prst="rightArrow">
              <a:avLst/>
            </a:prstGeom>
            <a:solidFill>
              <a:srgbClr val="66CC33"/>
            </a:solidFill>
            <a:ln w="9525" cap="flat" cmpd="sng" algn="ctr">
              <a:solidFill>
                <a:srgbClr val="66CC33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66CC33"/>
                </a:solidFill>
                <a:latin typeface="Corbel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311150" y="6629400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52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many warps in flight is a good thing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1775" y="1495425"/>
            <a:ext cx="11960225" cy="4932363"/>
          </a:xfrm>
        </p:spPr>
        <p:txBody>
          <a:bodyPr/>
          <a:lstStyle/>
          <a:p>
            <a:r>
              <a:rPr lang="en-US" sz="1800" dirty="0"/>
              <a:t>An SM can switch between warps with almost no overhead</a:t>
            </a:r>
          </a:p>
          <a:p>
            <a:pPr lvl="3"/>
            <a:endParaRPr lang="en-US" sz="800" dirty="0"/>
          </a:p>
          <a:p>
            <a:r>
              <a:rPr lang="en-US" sz="1800" dirty="0"/>
              <a:t>Warps with instruction whose inputs are ready are eligible to execute, and will be considered when scheduling</a:t>
            </a:r>
          </a:p>
          <a:p>
            <a:pPr lvl="3"/>
            <a:endParaRPr lang="en-US" sz="800" dirty="0"/>
          </a:p>
          <a:p>
            <a:r>
              <a:rPr lang="en-US" sz="1800" dirty="0"/>
              <a:t>When a warp is selected for execution, all [active] threads execute the same instruction in </a:t>
            </a:r>
            <a:r>
              <a:rPr lang="en-US" sz="1800" b="1" u="sng" dirty="0">
                <a:solidFill>
                  <a:srgbClr val="C00000"/>
                </a:solidFill>
              </a:rPr>
              <a:t>lockstep</a:t>
            </a:r>
            <a:r>
              <a:rPr lang="en-US" sz="1800" dirty="0"/>
              <a:t> fashion</a:t>
            </a:r>
          </a:p>
        </p:txBody>
      </p:sp>
      <p:sp>
        <p:nvSpPr>
          <p:cNvPr id="6" name="AutoShape 21"/>
          <p:cNvSpPr>
            <a:spLocks noChangeArrowheads="1"/>
          </p:cNvSpPr>
          <p:nvPr/>
        </p:nvSpPr>
        <p:spPr bwMode="auto">
          <a:xfrm>
            <a:off x="8077198" y="4198460"/>
            <a:ext cx="257648" cy="1655142"/>
          </a:xfrm>
          <a:prstGeom prst="flowChartAlternateProcess">
            <a:avLst/>
          </a:prstGeom>
          <a:solidFill>
            <a:srgbClr val="FFFFFF"/>
          </a:solidFill>
          <a:ln w="12700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vert="horz" wrap="square" lIns="12700" tIns="45720" rIns="12700" bIns="45720" numCol="1" anchor="t" anchorCtr="0" compatLnSpc="1">
            <a:prstTxWarp prst="textNoShape">
              <a:avLst/>
            </a:prstTxWarp>
          </a:bodyPr>
          <a:lstStyle/>
          <a:p>
            <a:pPr defTabSz="914364">
              <a:defRPr/>
            </a:pPr>
            <a:endParaRPr lang="en-US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7" name="AutoShape 17"/>
          <p:cNvSpPr>
            <a:spLocks noChangeArrowheads="1"/>
          </p:cNvSpPr>
          <p:nvPr/>
        </p:nvSpPr>
        <p:spPr bwMode="auto">
          <a:xfrm>
            <a:off x="8081172" y="4200643"/>
            <a:ext cx="249700" cy="424423"/>
          </a:xfrm>
          <a:prstGeom prst="flowChartAlternateProcess">
            <a:avLst/>
          </a:prstGeom>
          <a:solidFill>
            <a:srgbClr val="92D050"/>
          </a:solidFill>
          <a:ln w="12700">
            <a:noFill/>
            <a:miter lim="800000"/>
            <a:headEnd/>
            <a:tailEnd/>
          </a:ln>
        </p:spPr>
        <p:txBody>
          <a:bodyPr vert="horz" wrap="square" lIns="12700" tIns="0" rIns="0" bIns="0" numCol="1" anchor="t" anchorCtr="0" compatLnSpc="1">
            <a:prstTxWarp prst="textNoShape">
              <a:avLst/>
            </a:prstTxWarp>
          </a:bodyPr>
          <a:lstStyle/>
          <a:p>
            <a:pPr algn="ctr" defTabSz="914364">
              <a:spcAft>
                <a:spcPts val="1000"/>
              </a:spcAft>
              <a:defRPr/>
            </a:pPr>
            <a:r>
              <a:rPr lang="en-US" sz="1050" b="1" kern="0" dirty="0" err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US" sz="1600" b="1" kern="0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1600" b="1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defTabSz="914364">
              <a:defRPr/>
            </a:pPr>
            <a:endParaRPr lang="en-US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8" name="AutoShape 18"/>
          <p:cNvCxnSpPr>
            <a:cxnSpLocks noChangeShapeType="1"/>
          </p:cNvCxnSpPr>
          <p:nvPr/>
        </p:nvCxnSpPr>
        <p:spPr bwMode="auto">
          <a:xfrm>
            <a:off x="8081173" y="4623975"/>
            <a:ext cx="249037" cy="1091"/>
          </a:xfrm>
          <a:prstGeom prst="straightConnector1">
            <a:avLst/>
          </a:prstGeom>
          <a:noFill/>
          <a:ln w="12700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sp>
        <p:nvSpPr>
          <p:cNvPr id="9" name="AutoShape 19"/>
          <p:cNvSpPr>
            <a:spLocks noChangeArrowheads="1"/>
          </p:cNvSpPr>
          <p:nvPr/>
        </p:nvSpPr>
        <p:spPr bwMode="auto">
          <a:xfrm>
            <a:off x="8081173" y="5368080"/>
            <a:ext cx="252349" cy="485523"/>
          </a:xfrm>
          <a:prstGeom prst="flowChartAlternateProcess">
            <a:avLst/>
          </a:prstGeom>
          <a:solidFill>
            <a:srgbClr val="DADADA">
              <a:lumMod val="75000"/>
            </a:srgbClr>
          </a:solidFill>
          <a:ln w="12700">
            <a:noFill/>
            <a:miter lim="800000"/>
            <a:headEnd/>
            <a:tailEnd/>
          </a:ln>
        </p:spPr>
        <p:txBody>
          <a:bodyPr vert="horz" wrap="square" lIns="12700" tIns="0" rIns="0" bIns="0" numCol="1" anchor="t" anchorCtr="0" compatLnSpc="1">
            <a:prstTxWarp prst="textNoShape">
              <a:avLst/>
            </a:prstTxWarp>
          </a:bodyPr>
          <a:lstStyle/>
          <a:p>
            <a:pPr defTabSz="914364">
              <a:defRPr/>
            </a:pPr>
            <a:endParaRPr lang="en-US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cxnSp>
        <p:nvCxnSpPr>
          <p:cNvPr id="10" name="AutoShape 20"/>
          <p:cNvCxnSpPr>
            <a:cxnSpLocks noChangeShapeType="1"/>
          </p:cNvCxnSpPr>
          <p:nvPr/>
        </p:nvCxnSpPr>
        <p:spPr bwMode="auto">
          <a:xfrm>
            <a:off x="8081173" y="5368080"/>
            <a:ext cx="249037" cy="1091"/>
          </a:xfrm>
          <a:prstGeom prst="straightConnector1">
            <a:avLst/>
          </a:prstGeom>
          <a:noFill/>
          <a:ln w="12700">
            <a:solidFill>
              <a:srgbClr val="FFFFFF">
                <a:lumMod val="50000"/>
              </a:srgbClr>
            </a:solidFill>
            <a:round/>
            <a:headEnd/>
            <a:tailEnd/>
          </a:ln>
        </p:spPr>
      </p:cxnSp>
      <p:sp>
        <p:nvSpPr>
          <p:cNvPr id="11" name="AutoShape 22"/>
          <p:cNvSpPr>
            <a:spLocks/>
          </p:cNvSpPr>
          <p:nvPr/>
        </p:nvSpPr>
        <p:spPr bwMode="auto">
          <a:xfrm>
            <a:off x="8401741" y="4172274"/>
            <a:ext cx="94714" cy="458246"/>
          </a:xfrm>
          <a:prstGeom prst="rightBrace">
            <a:avLst>
              <a:gd name="adj1" fmla="val 24476"/>
              <a:gd name="adj2" fmla="val 50000"/>
            </a:avLst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734896" y="4269380"/>
            <a:ext cx="1399705" cy="333865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64">
              <a:spcAft>
                <a:spcPts val="1000"/>
              </a:spcAf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Times New Roman" pitchFamily="18" charset="0"/>
              </a:rPr>
              <a:t>Executing W</a:t>
            </a:r>
            <a:r>
              <a:rPr lang="en-US" sz="1600" b="1" kern="0" baseline="-25000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1600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3" name="AutoShape 24"/>
          <p:cNvSpPr>
            <a:spLocks/>
          </p:cNvSpPr>
          <p:nvPr/>
        </p:nvSpPr>
        <p:spPr bwMode="auto">
          <a:xfrm>
            <a:off x="8401741" y="4663252"/>
            <a:ext cx="94714" cy="705918"/>
          </a:xfrm>
          <a:prstGeom prst="rightBrace">
            <a:avLst>
              <a:gd name="adj1" fmla="val 37704"/>
              <a:gd name="adj2" fmla="val 50000"/>
            </a:avLst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639519" y="4836732"/>
            <a:ext cx="1571054" cy="331683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64">
              <a:spcAft>
                <a:spcPts val="1000"/>
              </a:spcAf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Times New Roman" pitchFamily="18" charset="0"/>
              </a:rPr>
              <a:t>Waiting for data</a:t>
            </a:r>
            <a:endParaRPr lang="en-US" sz="1600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5" name="AutoShape 26"/>
          <p:cNvSpPr>
            <a:spLocks/>
          </p:cNvSpPr>
          <p:nvPr/>
        </p:nvSpPr>
        <p:spPr bwMode="auto">
          <a:xfrm>
            <a:off x="8401741" y="5383354"/>
            <a:ext cx="94714" cy="458246"/>
          </a:xfrm>
          <a:prstGeom prst="rightBrace">
            <a:avLst>
              <a:gd name="adj1" fmla="val 24476"/>
              <a:gd name="adj2" fmla="val 50000"/>
            </a:avLst>
          </a:prstGeom>
          <a:noFill/>
          <a:ln w="19050">
            <a:solidFill>
              <a:srgbClr val="FFC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sp>
        <p:nvSpPr>
          <p:cNvPr id="16" name="AutoShape 27"/>
          <p:cNvSpPr>
            <a:spLocks noChangeArrowheads="1"/>
          </p:cNvSpPr>
          <p:nvPr/>
        </p:nvSpPr>
        <p:spPr bwMode="auto">
          <a:xfrm>
            <a:off x="8711404" y="5397539"/>
            <a:ext cx="1804196" cy="382963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14364">
              <a:spcAft>
                <a:spcPts val="1000"/>
              </a:spcAf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Times New Roman" pitchFamily="18" charset="0"/>
              </a:rPr>
              <a:t>Ready to execute</a:t>
            </a:r>
            <a:endParaRPr lang="en-US" sz="1600" kern="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grpSp>
        <p:nvGrpSpPr>
          <p:cNvPr id="17" name="Group 367"/>
          <p:cNvGrpSpPr/>
          <p:nvPr/>
        </p:nvGrpSpPr>
        <p:grpSpPr>
          <a:xfrm>
            <a:off x="2334214" y="4038600"/>
            <a:ext cx="5211158" cy="1926352"/>
            <a:chOff x="1554155" y="4014483"/>
            <a:chExt cx="5073608" cy="1075955"/>
          </a:xfrm>
        </p:grpSpPr>
        <p:grpSp>
          <p:nvGrpSpPr>
            <p:cNvPr id="18" name="Group 359"/>
            <p:cNvGrpSpPr/>
            <p:nvPr/>
          </p:nvGrpSpPr>
          <p:grpSpPr>
            <a:xfrm>
              <a:off x="1554155" y="4776482"/>
              <a:ext cx="4076060" cy="313956"/>
              <a:chOff x="2478081" y="4119257"/>
              <a:chExt cx="3905413" cy="313956"/>
            </a:xfrm>
          </p:grpSpPr>
          <p:sp>
            <p:nvSpPr>
              <p:cNvPr id="43" name="AutoShape 96"/>
              <p:cNvSpPr>
                <a:spLocks noChangeArrowheads="1"/>
              </p:cNvSpPr>
              <p:nvPr/>
            </p:nvSpPr>
            <p:spPr bwMode="auto">
              <a:xfrm rot="16200000">
                <a:off x="4273810" y="2323528"/>
                <a:ext cx="313956" cy="3905413"/>
              </a:xfrm>
              <a:prstGeom prst="flowChartAlternateProcess">
                <a:avLst/>
              </a:prstGeom>
              <a:solidFill>
                <a:srgbClr val="FFFFFF"/>
              </a:solidFill>
              <a:ln w="12700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vert="horz" wrap="square" lIns="12700" tIns="45720" rIns="1270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4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4" name="AutoShape 97"/>
              <p:cNvSpPr>
                <a:spLocks noChangeArrowheads="1"/>
              </p:cNvSpPr>
              <p:nvPr/>
            </p:nvSpPr>
            <p:spPr bwMode="auto">
              <a:xfrm rot="16200000">
                <a:off x="2479481" y="4132227"/>
                <a:ext cx="304801" cy="291712"/>
              </a:xfrm>
              <a:prstGeom prst="flowChartAlternateProcess">
                <a:avLst/>
              </a:prstGeom>
              <a:solidFill>
                <a:srgbClr val="92D05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vert" wrap="square" lIns="1270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364">
                  <a:spcAft>
                    <a:spcPts val="1000"/>
                  </a:spcAft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lang="en-US" sz="1600" b="1" kern="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endParaRPr lang="en-US" sz="1600" b="1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defTabSz="914364">
                  <a:defRPr/>
                </a:pPr>
                <a:endParaRPr lang="en-US" sz="1600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50355" y="4120243"/>
                <a:ext cx="921748" cy="31296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68443" y="4120242"/>
                <a:ext cx="149681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54240" y="4120242"/>
                <a:ext cx="447184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904145" y="4120241"/>
                <a:ext cx="428933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333077" y="4120242"/>
                <a:ext cx="337671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</p:grpSp>
        <p:grpSp>
          <p:nvGrpSpPr>
            <p:cNvPr id="19" name="Group 351"/>
            <p:cNvGrpSpPr/>
            <p:nvPr/>
          </p:nvGrpSpPr>
          <p:grpSpPr>
            <a:xfrm>
              <a:off x="1839906" y="4528833"/>
              <a:ext cx="4108212" cy="313956"/>
              <a:chOff x="2478082" y="4119258"/>
              <a:chExt cx="3936219" cy="313956"/>
            </a:xfrm>
          </p:grpSpPr>
          <p:sp>
            <p:nvSpPr>
              <p:cNvPr id="36" name="AutoShape 96"/>
              <p:cNvSpPr>
                <a:spLocks noChangeArrowheads="1"/>
              </p:cNvSpPr>
              <p:nvPr/>
            </p:nvSpPr>
            <p:spPr bwMode="auto">
              <a:xfrm rot="16200000">
                <a:off x="4289214" y="2308126"/>
                <a:ext cx="313956" cy="3936219"/>
              </a:xfrm>
              <a:prstGeom prst="flowChartAlternateProcess">
                <a:avLst/>
              </a:prstGeom>
              <a:solidFill>
                <a:srgbClr val="FFFFFF"/>
              </a:solidFill>
              <a:ln w="12700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vert="horz" wrap="square" lIns="12700" tIns="45720" rIns="1270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4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" name="AutoShape 97"/>
              <p:cNvSpPr>
                <a:spLocks noChangeArrowheads="1"/>
              </p:cNvSpPr>
              <p:nvPr/>
            </p:nvSpPr>
            <p:spPr bwMode="auto">
              <a:xfrm rot="16200000">
                <a:off x="2479480" y="4132228"/>
                <a:ext cx="304801" cy="291711"/>
              </a:xfrm>
              <a:prstGeom prst="flowChartAlternateProcess">
                <a:avLst/>
              </a:prstGeom>
              <a:solidFill>
                <a:srgbClr val="92D05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vert" wrap="square" lIns="1270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364">
                  <a:spcAft>
                    <a:spcPts val="1000"/>
                  </a:spcAft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lang="en-US" sz="1600" b="1" kern="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endParaRPr lang="en-US" sz="1600" b="1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defTabSz="914364">
                  <a:defRPr/>
                </a:pPr>
                <a:endParaRPr lang="en-US" sz="1600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750356" y="4120243"/>
                <a:ext cx="1076896" cy="31296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827250" y="4120242"/>
                <a:ext cx="109515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27638" y="4120242"/>
                <a:ext cx="438058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177932" y="4120241"/>
                <a:ext cx="228155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396962" y="4120242"/>
                <a:ext cx="355922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</p:grpSp>
        <p:grpSp>
          <p:nvGrpSpPr>
            <p:cNvPr id="20" name="Group 343"/>
            <p:cNvGrpSpPr/>
            <p:nvPr/>
          </p:nvGrpSpPr>
          <p:grpSpPr>
            <a:xfrm>
              <a:off x="2135182" y="4281184"/>
              <a:ext cx="4207572" cy="313956"/>
              <a:chOff x="2478082" y="4119259"/>
              <a:chExt cx="4207572" cy="313956"/>
            </a:xfrm>
          </p:grpSpPr>
          <p:sp>
            <p:nvSpPr>
              <p:cNvPr id="29" name="AutoShape 96"/>
              <p:cNvSpPr>
                <a:spLocks noChangeArrowheads="1"/>
              </p:cNvSpPr>
              <p:nvPr/>
            </p:nvSpPr>
            <p:spPr bwMode="auto">
              <a:xfrm rot="16200000">
                <a:off x="4424890" y="2172451"/>
                <a:ext cx="313956" cy="4207572"/>
              </a:xfrm>
              <a:prstGeom prst="flowChartAlternateProcess">
                <a:avLst/>
              </a:prstGeom>
              <a:solidFill>
                <a:srgbClr val="FFFFFF"/>
              </a:solidFill>
              <a:ln w="12700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vert="horz" wrap="square" lIns="12700" tIns="45720" rIns="1270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4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0" name="AutoShape 97"/>
              <p:cNvSpPr>
                <a:spLocks noChangeArrowheads="1"/>
              </p:cNvSpPr>
              <p:nvPr/>
            </p:nvSpPr>
            <p:spPr bwMode="auto">
              <a:xfrm rot="16200000">
                <a:off x="2509836" y="4101871"/>
                <a:ext cx="304801" cy="352425"/>
              </a:xfrm>
              <a:prstGeom prst="flowChartAlternateProcess">
                <a:avLst/>
              </a:prstGeom>
              <a:solidFill>
                <a:srgbClr val="92D05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vert" wrap="square" lIns="1270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364">
                  <a:spcAft>
                    <a:spcPts val="1000"/>
                  </a:spcAft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lang="en-US" sz="1600" b="1" kern="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endParaRPr lang="en-US" sz="1600" b="1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defTabSz="914364">
                  <a:defRPr/>
                </a:pPr>
                <a:endParaRPr lang="en-US" sz="1600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08515" y="4120243"/>
                <a:ext cx="1068161" cy="31296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876624" y="4120242"/>
                <a:ext cx="285799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152900" y="4120242"/>
                <a:ext cx="274567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19058" y="4120241"/>
                <a:ext cx="111577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600701" y="4120242"/>
                <a:ext cx="371473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</p:grpSp>
        <p:grpSp>
          <p:nvGrpSpPr>
            <p:cNvPr id="21" name="Group 342"/>
            <p:cNvGrpSpPr/>
            <p:nvPr/>
          </p:nvGrpSpPr>
          <p:grpSpPr>
            <a:xfrm>
              <a:off x="2478080" y="4014483"/>
              <a:ext cx="4149683" cy="313956"/>
              <a:chOff x="2478080" y="4119258"/>
              <a:chExt cx="4149683" cy="313956"/>
            </a:xfrm>
          </p:grpSpPr>
          <p:sp>
            <p:nvSpPr>
              <p:cNvPr id="22" name="AutoShape 96"/>
              <p:cNvSpPr>
                <a:spLocks noChangeArrowheads="1"/>
              </p:cNvSpPr>
              <p:nvPr/>
            </p:nvSpPr>
            <p:spPr bwMode="auto">
              <a:xfrm rot="16200000">
                <a:off x="4395944" y="2201394"/>
                <a:ext cx="313956" cy="4149683"/>
              </a:xfrm>
              <a:prstGeom prst="flowChartAlternateProcess">
                <a:avLst/>
              </a:prstGeom>
              <a:solidFill>
                <a:srgbClr val="FFFFFF"/>
              </a:solidFill>
              <a:ln w="12700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</p:spPr>
            <p:txBody>
              <a:bodyPr vert="horz" wrap="square" lIns="12700" tIns="45720" rIns="1270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4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3" name="AutoShape 97"/>
              <p:cNvSpPr>
                <a:spLocks noChangeArrowheads="1"/>
              </p:cNvSpPr>
              <p:nvPr/>
            </p:nvSpPr>
            <p:spPr bwMode="auto">
              <a:xfrm rot="16200000">
                <a:off x="2530247" y="4081462"/>
                <a:ext cx="304801" cy="393246"/>
              </a:xfrm>
              <a:prstGeom prst="flowChartAlternateProcess">
                <a:avLst/>
              </a:prstGeom>
              <a:solidFill>
                <a:srgbClr val="92D05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vert="vert" wrap="square" lIns="1270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14364">
                  <a:spcAft>
                    <a:spcPts val="1000"/>
                  </a:spcAft>
                  <a:defRPr/>
                </a:pPr>
                <a:r>
                  <a:rPr lang="en-US" sz="1300" b="1" kern="0" dirty="0">
                    <a:solidFill>
                      <a:srgbClr val="000000"/>
                    </a:solidFill>
                    <a:latin typeface="Times New Roman" pitchFamily="18" charset="0"/>
                  </a:rPr>
                  <a:t>W</a:t>
                </a:r>
                <a:r>
                  <a:rPr lang="en-US" sz="1600" b="1" kern="0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  <a:endParaRPr lang="en-US" sz="1600" b="1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  <a:p>
                <a:pPr defTabSz="914364">
                  <a:defRPr/>
                </a:pPr>
                <a:endParaRPr lang="en-US" sz="1600" kern="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846615" y="4120243"/>
                <a:ext cx="1036864" cy="31296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883479" y="4120242"/>
                <a:ext cx="204107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084864" y="4120242"/>
                <a:ext cx="408215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519059" y="4120241"/>
                <a:ext cx="111578" cy="312964"/>
              </a:xfrm>
              <a:prstGeom prst="rect">
                <a:avLst/>
              </a:prstGeom>
              <a:solidFill>
                <a:srgbClr val="DADADA">
                  <a:lumMod val="7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630636" y="4120242"/>
                <a:ext cx="277586" cy="312964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FF"/>
                  </a:solidFill>
                  <a:latin typeface="Corbel"/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292100" y="6559982"/>
            <a:ext cx="13003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[NVIDIA, 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ight Arrow 3"/>
          <p:cNvSpPr/>
          <p:nvPr/>
        </p:nvSpPr>
        <p:spPr>
          <a:xfrm rot="16200000">
            <a:off x="9196446" y="2937479"/>
            <a:ext cx="228600" cy="2286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13500" y="3095975"/>
            <a:ext cx="45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(pre-Volta only; this limitation lifted w/ Volta)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66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57D6F-EEE1-4190-B9D8-F943992A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interplay between warps &amp; warp-scheduler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842CC-C139-4BE6-88C9-8A7E9F9F2D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Warps in one of three 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Active Warps (deployed on an SM)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Eligible Warps (a subset of the Active Warps)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Issued Warps (a subset of the Eligible Warps)</a:t>
            </a:r>
          </a:p>
          <a:p>
            <a:pPr lvl="1"/>
            <a:endParaRPr lang="en-US" dirty="0"/>
          </a:p>
          <a:p>
            <a:r>
              <a:rPr lang="en-US" dirty="0"/>
              <a:t>On cycles with no eligible warps, the issue slot is skipped and no instruction is issued </a:t>
            </a:r>
          </a:p>
          <a:p>
            <a:pPr lvl="1"/>
            <a:r>
              <a:rPr lang="en-US" dirty="0"/>
              <a:t>Having many skipped issue slots indicates poor latency hiding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87058D-B54F-4D1C-ADF1-9BCC618A9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What makes a warp “eligible”?</a:t>
            </a:r>
          </a:p>
          <a:p>
            <a:pPr lvl="1"/>
            <a:r>
              <a:rPr lang="en-US" dirty="0"/>
              <a:t>Next instruction is decoded</a:t>
            </a:r>
          </a:p>
          <a:p>
            <a:pPr lvl="1"/>
            <a:r>
              <a:rPr lang="en-US" dirty="0"/>
              <a:t>All input dependencies resolved</a:t>
            </a:r>
          </a:p>
          <a:p>
            <a:pPr lvl="2"/>
            <a:r>
              <a:rPr lang="en-US" dirty="0"/>
              <a:t>That is, the operands it needs are available</a:t>
            </a:r>
          </a:p>
          <a:p>
            <a:pPr lvl="1"/>
            <a:r>
              <a:rPr lang="en-US" dirty="0"/>
              <a:t>The function unit is needs is available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CE2F0-1744-49C9-A250-8E3DE716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650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ABFE-FB44-4B09-ACDA-A998862C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a warp to stall? [1/2]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37CC7-378A-4B6B-AEED-2E2BDECC26E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“stalling”: no new instruction issued at a clock cycle</a:t>
                </a:r>
              </a:p>
              <a:p>
                <a:pPr lvl="1"/>
                <a:r>
                  <a:rPr lang="en-US" dirty="0"/>
                  <a:t>Bubble in the pipeline</a:t>
                </a:r>
              </a:p>
              <a:p>
                <a:endParaRPr lang="en-US" dirty="0"/>
              </a:p>
              <a:p>
                <a:r>
                  <a:rPr lang="en-US" dirty="0"/>
                  <a:t>Preamble: a warp always runs on one of the four sub-partitions. It does not change sub-partitions during execution</a:t>
                </a:r>
              </a:p>
              <a:p>
                <a:endParaRPr lang="en-US" dirty="0"/>
              </a:p>
              <a:p>
                <a:r>
                  <a:rPr lang="en-US" dirty="0"/>
                  <a:t>Each sub-partition holds up to 16 warps</a:t>
                </a:r>
              </a:p>
              <a:p>
                <a:pPr lvl="1"/>
                <a:r>
                  <a:rPr lang="en-US" dirty="0"/>
                  <a:t>Per SM: max 64 warps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max 2048 threads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37CC7-378A-4B6B-AEED-2E2BDECC2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D39ED-69B5-4DF1-96F6-C617E365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156BD75-F48D-4130-82CC-41D095157D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156BD75-F48D-4130-82CC-41D09515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A805764-8888-42DE-A48E-19D1EEF3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25" y="836241"/>
            <a:ext cx="4540315" cy="59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ABFE-FB44-4B09-ACDA-A998862C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a warp to stall? [2/2]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37CC7-378A-4B6B-AEED-2E2BDECC26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stalls a warp?</a:t>
            </a:r>
          </a:p>
          <a:p>
            <a:endParaRPr lang="en-US" dirty="0"/>
          </a:p>
          <a:p>
            <a:pPr lvl="1"/>
            <a:r>
              <a:rPr lang="en-US" dirty="0"/>
              <a:t>An instruction fetch</a:t>
            </a:r>
          </a:p>
          <a:p>
            <a:pPr lvl="2"/>
            <a:r>
              <a:rPr lang="en-US" dirty="0"/>
              <a:t>Next instruction not available (super sad!!!)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memory dependency</a:t>
            </a:r>
          </a:p>
          <a:p>
            <a:pPr lvl="2"/>
            <a:r>
              <a:rPr lang="en-US" dirty="0"/>
              <a:t>Result of memory instruction, e.g., load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 execution dependency </a:t>
            </a:r>
          </a:p>
          <a:p>
            <a:pPr lvl="2"/>
            <a:r>
              <a:rPr lang="en-US" dirty="0"/>
              <a:t>Result of previous instruction (recall data hazard in pipelining)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synchronization barrier (more later)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</a:rPr>
              <a:t>__</a:t>
            </a:r>
            <a:r>
              <a:rPr lang="en-US" dirty="0" err="1">
                <a:latin typeface="Consolas" panose="020B0609020204030204" pitchFamily="49" charset="0"/>
              </a:rPr>
              <a:t>syncthreads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D39ED-69B5-4DF1-96F6-C617E365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156BD75-F48D-4130-82CC-41D095157D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156BD75-F48D-4130-82CC-41D09515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A805764-8888-42DE-A48E-19D1EEF3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25" y="836241"/>
            <a:ext cx="4540315" cy="59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C12E29-27ED-4633-99EC-F2F08CE6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“wave”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959A8E-3CF4-453B-B967-A96304222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collection of all blocks in flight on the GPU at one time is called a “wave”</a:t>
            </a:r>
          </a:p>
          <a:p>
            <a:r>
              <a:rPr lang="en-US" dirty="0"/>
              <a:t>Note that not all blocks are in flight</a:t>
            </a:r>
          </a:p>
          <a:p>
            <a:endParaRPr lang="en-US" dirty="0"/>
          </a:p>
          <a:p>
            <a:r>
              <a:rPr lang="en-US" dirty="0"/>
              <a:t>sum of all threads in flight at a given time is called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16F30-8F46-43A8-B578-0610F786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91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Execution Configuration, revisiting the concept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4500" y="1687513"/>
            <a:ext cx="11474450" cy="4411662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Prefer thread block sizes that result in mostly full warps</a:t>
            </a:r>
          </a:p>
          <a:p>
            <a:pPr lvl="2"/>
            <a:endParaRPr lang="en-US" sz="11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	Bad</a:t>
            </a:r>
            <a:r>
              <a:rPr lang="en-US" sz="1800" dirty="0"/>
              <a:t>:  	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kernel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&lt;&lt;&lt;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N, 1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&gt;&gt;&gt;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 ( ... 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C000"/>
                </a:solidFill>
              </a:rPr>
              <a:t>	Okay</a:t>
            </a:r>
            <a:r>
              <a:rPr lang="en-US" sz="1800" dirty="0"/>
              <a:t>: 	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kernel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&lt;&lt;&lt;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(N+31) / 32, 32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&gt;&gt;&gt;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( ... 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	Better</a:t>
            </a:r>
            <a:r>
              <a:rPr lang="en-US" sz="1800" dirty="0"/>
              <a:t>:	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kernel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&lt;&lt;&lt;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(N+127) / 128, 128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&gt;&gt;&gt;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( ... )</a:t>
            </a:r>
          </a:p>
          <a:p>
            <a:endParaRPr lang="en-US" sz="1800" dirty="0"/>
          </a:p>
          <a:p>
            <a:r>
              <a:rPr lang="en-US" sz="1800" dirty="0"/>
              <a:t>Many threads per block provide SM with many warps to switch between </a:t>
            </a:r>
          </a:p>
          <a:p>
            <a:pPr lvl="1"/>
            <a:r>
              <a:rPr lang="en-US" sz="1400" dirty="0"/>
              <a:t>This is how the GPU hides memory access latency</a:t>
            </a:r>
          </a:p>
          <a:p>
            <a:pPr lvl="2"/>
            <a:endParaRPr lang="en-US" sz="1100" dirty="0"/>
          </a:p>
          <a:p>
            <a:r>
              <a:rPr lang="en-US" sz="1800" dirty="0"/>
              <a:t>Resource like amount of </a:t>
            </a:r>
            <a:r>
              <a:rPr lang="en-US" sz="1800" dirty="0" err="1"/>
              <a:t>ShMem</a:t>
            </a:r>
            <a:r>
              <a:rPr lang="en-US" sz="1800" dirty="0"/>
              <a:t> &amp; size of </a:t>
            </a:r>
            <a:r>
              <a:rPr lang="en-US" sz="1800" dirty="0" err="1"/>
              <a:t>RegFile</a:t>
            </a:r>
            <a:r>
              <a:rPr lang="en-US" sz="1800" dirty="0"/>
              <a:t> may constrain number of threads per block</a:t>
            </a:r>
          </a:p>
          <a:p>
            <a:pPr lvl="2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118579" y="6559982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057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Scheduling: Summing It Up…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>
                <a:solidFill>
                  <a:srgbClr val="000000"/>
                </a:solidFill>
              </a:rPr>
              <a:pPr/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2100" y="1403350"/>
            <a:ext cx="115951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When host invokes a kernel grid, the blocks of the grid are enumerated and distributed to SMs with available execution capacity</a:t>
            </a:r>
          </a:p>
          <a:p>
            <a:endParaRPr lang="en-US" sz="1900" dirty="0"/>
          </a:p>
          <a:p>
            <a:r>
              <a:rPr lang="en-US" sz="1900" dirty="0"/>
              <a:t>Number of resident blocks on one SM</a:t>
            </a:r>
          </a:p>
          <a:p>
            <a:pPr lvl="1"/>
            <a:r>
              <a:rPr lang="en-US" sz="1600" dirty="0"/>
              <a:t>Up to 8 blocks (on Fermi)</a:t>
            </a:r>
          </a:p>
          <a:p>
            <a:pPr lvl="1"/>
            <a:r>
              <a:rPr lang="en-US" sz="1600" dirty="0"/>
              <a:t>Up to 16 on Kepler &amp; Turing</a:t>
            </a:r>
          </a:p>
          <a:p>
            <a:pPr lvl="1"/>
            <a:r>
              <a:rPr lang="en-US" sz="1600" dirty="0"/>
              <a:t>Up to 32 on Maxwell, Pascal, Volta , Ampere</a:t>
            </a:r>
          </a:p>
          <a:p>
            <a:pPr lvl="2"/>
            <a:endParaRPr lang="en-US" sz="1300" dirty="0"/>
          </a:p>
          <a:p>
            <a:pPr marL="0" indent="0">
              <a:buNone/>
            </a:pPr>
            <a:r>
              <a:rPr lang="en-US" sz="2000" dirty="0"/>
              <a:t>		</a:t>
            </a:r>
          </a:p>
          <a:p>
            <a:r>
              <a:rPr lang="en-US" sz="2000" dirty="0"/>
              <a:t>When a block of threads is executed on an SM, its threads are grouped in warps. The SM manages several warps at the same time</a:t>
            </a:r>
          </a:p>
          <a:p>
            <a:pPr lvl="1"/>
            <a:r>
              <a:rPr lang="en-US" sz="1800" dirty="0"/>
              <a:t>Up to 48 warps can be managed by an SM on Fermi</a:t>
            </a:r>
          </a:p>
          <a:p>
            <a:pPr lvl="1"/>
            <a:r>
              <a:rPr lang="en-US" sz="1800" dirty="0"/>
              <a:t>Up to 64 warps can be managed on Kepler, Maxwell, Pascal, Volta, Ampere</a:t>
            </a:r>
          </a:p>
          <a:p>
            <a:pPr lvl="1"/>
            <a:r>
              <a:rPr lang="en-US" sz="1800" dirty="0"/>
              <a:t>Up to 32 warps can be managed on Turing</a:t>
            </a:r>
          </a:p>
          <a:p>
            <a:pPr lvl="2"/>
            <a:endParaRPr lang="en-US" sz="1300" dirty="0"/>
          </a:p>
          <a:p>
            <a:pPr lvl="2"/>
            <a:endParaRPr lang="en-US" sz="1300" dirty="0"/>
          </a:p>
          <a:p>
            <a:r>
              <a:rPr lang="en-US" sz="2000" dirty="0"/>
              <a:t>When a thread block finishes, a new block is launched on the vacated SM</a:t>
            </a:r>
          </a:p>
        </p:txBody>
      </p:sp>
    </p:spTree>
    <p:extLst>
      <p:ext uri="{BB962C8B-B14F-4D97-AF65-F5344CB8AC3E}">
        <p14:creationId xmlns:p14="http://schemas.microsoft.com/office/powerpoint/2010/main" val="394951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time</a:t>
            </a:r>
          </a:p>
          <a:p>
            <a:pPr lvl="1"/>
            <a:r>
              <a:rPr lang="en-US" dirty="0"/>
              <a:t>GPU computing: generalities</a:t>
            </a:r>
          </a:p>
          <a:p>
            <a:pPr lvl="1"/>
            <a:r>
              <a:rPr lang="en-US" dirty="0"/>
              <a:t>GPU computing: execution configuration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GPU computing: scheduling execution</a:t>
            </a:r>
          </a:p>
          <a:p>
            <a:pPr lvl="1"/>
            <a:endParaRPr lang="en-US" dirty="0"/>
          </a:p>
          <a:p>
            <a:r>
              <a:rPr lang="en-US" dirty="0"/>
              <a:t>Other tidbits:</a:t>
            </a:r>
          </a:p>
          <a:p>
            <a:pPr lvl="1"/>
            <a:r>
              <a:rPr lang="en-US" dirty="0"/>
              <a:t>Assignment due on Th, 02/18, at 9 pm</a:t>
            </a:r>
          </a:p>
          <a:p>
            <a:pPr lvl="1"/>
            <a:r>
              <a:rPr lang="en-US" dirty="0"/>
              <a:t>Do not run your code on the Euler </a:t>
            </a:r>
            <a:r>
              <a:rPr lang="en-US" dirty="0" err="1"/>
              <a:t>headnode</a:t>
            </a:r>
            <a:r>
              <a:rPr lang="en-US" dirty="0"/>
              <a:t> (use Slurm)</a:t>
            </a:r>
          </a:p>
          <a:p>
            <a:pPr lvl="1"/>
            <a:r>
              <a:rPr lang="en-US" dirty="0"/>
              <a:t>1/3 of the semester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00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032934" y="3534834"/>
            <a:ext cx="6477000" cy="11937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Thread Divergence</a:t>
            </a:r>
          </a:p>
          <a:p>
            <a:r>
              <a:rPr lang="en-US" dirty="0">
                <a:solidFill>
                  <a:srgbClr val="FFC000"/>
                </a:solidFill>
              </a:rPr>
              <a:t>[pre-Volta]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96A52-3313-4A10-8B45-3E5624BFC511}" type="slidenum">
              <a:rPr lang="en-US" altLang="en-US" smtClean="0">
                <a:solidFill>
                  <a:srgbClr val="000000"/>
                </a:solidFill>
              </a:rPr>
              <a:pPr/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83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Thread divergence issues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4000" y="1538638"/>
            <a:ext cx="8229600" cy="369332"/>
          </a:xfr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Consider the following code: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2133600"/>
            <a:ext cx="6781800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__global__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odd_even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n, </a:t>
            </a:r>
            <a:r>
              <a:rPr lang="en-US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 x)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i =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blockDim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blockIdx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 (i &amp; 0x01) == 0 )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x[i] = x[i] + 1;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x[i] = x[i] + 2;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" y="5680234"/>
            <a:ext cx="11703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Char char="l"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Half the threads (even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 in the warp execute the </a:t>
            </a:r>
            <a:r>
              <a:rPr lang="en-US" sz="20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clause, the other half (odd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) the </a:t>
            </a:r>
            <a:r>
              <a:rPr lang="en-US" sz="20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clause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367" y="6559982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41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Thread Divergence in “</a:t>
            </a:r>
            <a:r>
              <a:rPr lang="en-US" sz="3200" dirty="0">
                <a:latin typeface="Consolas" panose="020B0609020204030204" pitchFamily="49" charset="0"/>
              </a:rPr>
              <a:t>if-then-else</a:t>
            </a:r>
            <a:r>
              <a:rPr lang="en-US" sz="3200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28" y="1719263"/>
            <a:ext cx="11398250" cy="4411662"/>
          </a:xfrm>
        </p:spPr>
        <p:txBody>
          <a:bodyPr/>
          <a:lstStyle/>
          <a:p>
            <a:pPr lvl="2"/>
            <a:endParaRPr lang="en-US" sz="1700" dirty="0"/>
          </a:p>
          <a:p>
            <a:r>
              <a:rPr lang="en-US" dirty="0"/>
              <a:t>Handling of 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if-then-else</a:t>
            </a:r>
            <a:r>
              <a:rPr lang="en-US" dirty="0"/>
              <a:t> construct in CUDA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First, a subset of </a:t>
            </a:r>
            <a:r>
              <a:rPr lang="en-US" u="sng" dirty="0"/>
              <a:t>threads of the warp</a:t>
            </a:r>
            <a:r>
              <a:rPr lang="en-US" dirty="0"/>
              <a:t> execute one branch </a:t>
            </a:r>
          </a:p>
          <a:p>
            <a:pPr lvl="2"/>
            <a:r>
              <a:rPr lang="en-US" sz="1700" dirty="0"/>
              <a:t>Execution moves forward for these threads in lockstep fashion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Next, the rest of the </a:t>
            </a:r>
            <a:r>
              <a:rPr lang="en-US" u="sng" dirty="0"/>
              <a:t>threads in the warp</a:t>
            </a:r>
            <a:r>
              <a:rPr lang="en-US" dirty="0"/>
              <a:t> execute the other branch</a:t>
            </a:r>
          </a:p>
          <a:p>
            <a:pPr lvl="2"/>
            <a:r>
              <a:rPr lang="en-US" sz="1700" dirty="0"/>
              <a:t>Execution moves forward for these threads in lockstep fashion</a:t>
            </a:r>
          </a:p>
          <a:p>
            <a:pPr lvl="2"/>
            <a:endParaRPr lang="en-US" sz="1700" dirty="0"/>
          </a:p>
          <a:p>
            <a:endParaRPr lang="en-US" dirty="0"/>
          </a:p>
          <a:p>
            <a:r>
              <a:rPr lang="en-US" dirty="0"/>
              <a:t>After the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if-then-else</a:t>
            </a:r>
            <a:r>
              <a:rPr lang="en-US" dirty="0"/>
              <a:t> statement all threads of the warp move on in lockstep fashion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86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Thread divergence issues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43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9700" y="2176463"/>
            <a:ext cx="11874500" cy="353853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The system automatically handles </a:t>
            </a:r>
            <a:r>
              <a:rPr lang="en-US" sz="2000" dirty="0">
                <a:solidFill>
                  <a:srgbClr val="0070C0"/>
                </a:solidFill>
              </a:rPr>
              <a:t>control flow divergence</a:t>
            </a:r>
            <a:r>
              <a:rPr lang="en-US" sz="2000" dirty="0"/>
              <a:t>, conditions in which threads within a warp execute different paths through a kernel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Often, this requires that the hardware execute multiple paths through a kernel for a warp</a:t>
            </a:r>
          </a:p>
          <a:p>
            <a:pPr lvl="1"/>
            <a:r>
              <a:rPr lang="en-US" sz="1800" dirty="0"/>
              <a:t>For example, both the 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/>
              <a:t> clause and the corresponding 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800" dirty="0"/>
              <a:t> clause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9700" y="6516486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9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1109" y="2070101"/>
            <a:ext cx="5181600" cy="33239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__global__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kv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 x,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 y)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i =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blockDim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sz="1400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blockIdx</a:t>
            </a:r>
            <a:r>
              <a:rPr lang="en-US" sz="14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b = f(x[i]);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 b 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{               </a:t>
            </a:r>
            <a:r>
              <a:rPr lang="en-US" sz="1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g(x)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t = g(x[i]);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{               </a:t>
            </a:r>
            <a:r>
              <a:rPr lang="en-US" sz="1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h(x)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t = h(x[i])); 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y[i] = 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70580" y="1580039"/>
            <a:ext cx="2163498" cy="1751979"/>
            <a:chOff x="5476240" y="2051651"/>
            <a:chExt cx="3037258" cy="2926750"/>
          </a:xfrm>
        </p:grpSpPr>
        <p:sp>
          <p:nvSpPr>
            <p:cNvPr id="7" name="Freeform 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8" name="Freeform 7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1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97904" y="1580039"/>
            <a:ext cx="2163498" cy="1751979"/>
            <a:chOff x="5476240" y="2051651"/>
            <a:chExt cx="3037258" cy="2926750"/>
          </a:xfrm>
        </p:grpSpPr>
        <p:sp>
          <p:nvSpPr>
            <p:cNvPr id="12" name="Freeform 1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1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1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52552" y="1580039"/>
            <a:ext cx="2163498" cy="1751979"/>
            <a:chOff x="5476240" y="2051651"/>
            <a:chExt cx="3037258" cy="2926750"/>
          </a:xfrm>
        </p:grpSpPr>
        <p:sp>
          <p:nvSpPr>
            <p:cNvPr id="17" name="Freeform 1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1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2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543800" y="1580039"/>
            <a:ext cx="2163498" cy="1751979"/>
            <a:chOff x="5476240" y="2051651"/>
            <a:chExt cx="3037258" cy="2926750"/>
          </a:xfrm>
        </p:grpSpPr>
        <p:sp>
          <p:nvSpPr>
            <p:cNvPr id="22" name="Freeform 2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2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2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2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5228" y="1580039"/>
            <a:ext cx="2163498" cy="1751979"/>
            <a:chOff x="5476240" y="2051651"/>
            <a:chExt cx="3037258" cy="2926750"/>
          </a:xfrm>
        </p:grpSpPr>
        <p:sp>
          <p:nvSpPr>
            <p:cNvPr id="27" name="Freeform 2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2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3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179876" y="1580039"/>
            <a:ext cx="2163498" cy="1751979"/>
            <a:chOff x="5476240" y="2051651"/>
            <a:chExt cx="3037258" cy="2926750"/>
          </a:xfrm>
        </p:grpSpPr>
        <p:sp>
          <p:nvSpPr>
            <p:cNvPr id="32" name="Freeform 3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3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3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307201" y="1580039"/>
            <a:ext cx="2163498" cy="1751979"/>
            <a:chOff x="5476240" y="2051651"/>
            <a:chExt cx="3037258" cy="2926750"/>
          </a:xfrm>
        </p:grpSpPr>
        <p:sp>
          <p:nvSpPr>
            <p:cNvPr id="37" name="Freeform 3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3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4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45599" y="4378503"/>
            <a:ext cx="2163498" cy="778895"/>
            <a:chOff x="5476240" y="2051651"/>
            <a:chExt cx="3037258" cy="2926750"/>
          </a:xfrm>
        </p:grpSpPr>
        <p:sp>
          <p:nvSpPr>
            <p:cNvPr id="42" name="Freeform 4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43" name="Freeform 42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4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4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908643" y="3544867"/>
            <a:ext cx="2163498" cy="680778"/>
            <a:chOff x="5476240" y="2051651"/>
            <a:chExt cx="3037258" cy="2926750"/>
          </a:xfrm>
        </p:grpSpPr>
        <p:sp>
          <p:nvSpPr>
            <p:cNvPr id="47" name="Freeform 4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4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4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5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127571" y="4378503"/>
            <a:ext cx="2163498" cy="778895"/>
            <a:chOff x="5476240" y="2051651"/>
            <a:chExt cx="3037258" cy="2926750"/>
          </a:xfrm>
        </p:grpSpPr>
        <p:sp>
          <p:nvSpPr>
            <p:cNvPr id="52" name="Freeform 5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5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5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5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54539" y="3544867"/>
            <a:ext cx="2163498" cy="680778"/>
            <a:chOff x="5476240" y="2051651"/>
            <a:chExt cx="3037258" cy="2926750"/>
          </a:xfrm>
        </p:grpSpPr>
        <p:sp>
          <p:nvSpPr>
            <p:cNvPr id="57" name="Freeform 5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5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5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6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35967" y="3544867"/>
            <a:ext cx="2163498" cy="680778"/>
            <a:chOff x="5476240" y="2051651"/>
            <a:chExt cx="3037258" cy="2926750"/>
          </a:xfrm>
        </p:grpSpPr>
        <p:sp>
          <p:nvSpPr>
            <p:cNvPr id="62" name="Freeform 6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6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6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90615" y="3544867"/>
            <a:ext cx="2163498" cy="680778"/>
            <a:chOff x="5476240" y="2051651"/>
            <a:chExt cx="3037258" cy="2926750"/>
          </a:xfrm>
        </p:grpSpPr>
        <p:sp>
          <p:nvSpPr>
            <p:cNvPr id="67" name="Freeform 6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6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6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7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5C002E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382220" y="4378503"/>
            <a:ext cx="2163498" cy="778895"/>
            <a:chOff x="5476240" y="2051651"/>
            <a:chExt cx="3037258" cy="2926750"/>
          </a:xfrm>
        </p:grpSpPr>
        <p:sp>
          <p:nvSpPr>
            <p:cNvPr id="72" name="Freeform 7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7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7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7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3366FF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767638" y="5317844"/>
            <a:ext cx="2163498" cy="930556"/>
            <a:chOff x="5476240" y="2051651"/>
            <a:chExt cx="3037258" cy="2926750"/>
          </a:xfrm>
        </p:grpSpPr>
        <p:sp>
          <p:nvSpPr>
            <p:cNvPr id="77" name="Freeform 7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78" name="Freeform 77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7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8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894962" y="5317844"/>
            <a:ext cx="2163498" cy="930556"/>
            <a:chOff x="5476240" y="2051651"/>
            <a:chExt cx="3037258" cy="2926750"/>
          </a:xfrm>
        </p:grpSpPr>
        <p:sp>
          <p:nvSpPr>
            <p:cNvPr id="82" name="Freeform 8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8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8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8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149610" y="5317844"/>
            <a:ext cx="2163498" cy="930556"/>
            <a:chOff x="5476240" y="2051651"/>
            <a:chExt cx="3037258" cy="2926750"/>
          </a:xfrm>
        </p:grpSpPr>
        <p:sp>
          <p:nvSpPr>
            <p:cNvPr id="87" name="Freeform 8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8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8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9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40858" y="5317844"/>
            <a:ext cx="2163498" cy="930556"/>
            <a:chOff x="5476240" y="2051651"/>
            <a:chExt cx="3037258" cy="2926750"/>
          </a:xfrm>
        </p:grpSpPr>
        <p:sp>
          <p:nvSpPr>
            <p:cNvPr id="92" name="Freeform 9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9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9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9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022286" y="5317844"/>
            <a:ext cx="2163498" cy="930556"/>
            <a:chOff x="5476240" y="2051651"/>
            <a:chExt cx="3037258" cy="2926750"/>
          </a:xfrm>
        </p:grpSpPr>
        <p:sp>
          <p:nvSpPr>
            <p:cNvPr id="97" name="Freeform 9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9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9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10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76934" y="5317844"/>
            <a:ext cx="2163498" cy="930556"/>
            <a:chOff x="5476240" y="2051651"/>
            <a:chExt cx="3037258" cy="2926750"/>
          </a:xfrm>
        </p:grpSpPr>
        <p:sp>
          <p:nvSpPr>
            <p:cNvPr id="102" name="Freeform 101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103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04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105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404259" y="5317844"/>
            <a:ext cx="2163498" cy="930556"/>
            <a:chOff x="5476240" y="2051651"/>
            <a:chExt cx="3037258" cy="2926750"/>
          </a:xfrm>
        </p:grpSpPr>
        <p:sp>
          <p:nvSpPr>
            <p:cNvPr id="107" name="Freeform 106"/>
            <p:cNvSpPr>
              <a:spLocks noChangeAspect="1"/>
            </p:cNvSpPr>
            <p:nvPr/>
          </p:nvSpPr>
          <p:spPr bwMode="auto">
            <a:xfrm>
              <a:off x="547624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66CC33"/>
                </a:solidFill>
                <a:latin typeface="Times New Roman" pitchFamily="18" charset="0"/>
              </a:endParaRPr>
            </a:p>
          </p:txBody>
        </p:sp>
        <p:sp>
          <p:nvSpPr>
            <p:cNvPr id="108" name="Freeform 6"/>
            <p:cNvSpPr>
              <a:spLocks noChangeAspect="1"/>
            </p:cNvSpPr>
            <p:nvPr/>
          </p:nvSpPr>
          <p:spPr bwMode="auto">
            <a:xfrm>
              <a:off x="722376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109" name="Freeform 6"/>
            <p:cNvSpPr>
              <a:spLocks noChangeAspect="1"/>
            </p:cNvSpPr>
            <p:nvPr/>
          </p:nvSpPr>
          <p:spPr bwMode="auto">
            <a:xfrm>
              <a:off x="809752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rgbClr val="3366FF"/>
                </a:solidFill>
                <a:latin typeface="Times New Roman" pitchFamily="18" charset="0"/>
              </a:endParaRPr>
            </a:p>
          </p:txBody>
        </p:sp>
        <p:sp>
          <p:nvSpPr>
            <p:cNvPr id="110" name="Freeform 6"/>
            <p:cNvSpPr>
              <a:spLocks noChangeAspect="1"/>
            </p:cNvSpPr>
            <p:nvPr/>
          </p:nvSpPr>
          <p:spPr bwMode="auto">
            <a:xfrm>
              <a:off x="6350000" y="2051651"/>
              <a:ext cx="415978" cy="2926750"/>
            </a:xfrm>
            <a:custGeom>
              <a:avLst/>
              <a:gdLst>
                <a:gd name="T0" fmla="*/ 0 w 208"/>
                <a:gd name="T1" fmla="*/ 0 h 1536"/>
                <a:gd name="T2" fmla="*/ 0 w 208"/>
                <a:gd name="T3" fmla="*/ 0 h 1536"/>
                <a:gd name="T4" fmla="*/ 0 w 208"/>
                <a:gd name="T5" fmla="*/ 0 h 1536"/>
                <a:gd name="T6" fmla="*/ 0 w 208"/>
                <a:gd name="T7" fmla="*/ 0 h 1536"/>
                <a:gd name="T8" fmla="*/ 0 w 208"/>
                <a:gd name="T9" fmla="*/ 0 h 1536"/>
                <a:gd name="T10" fmla="*/ 0 w 208"/>
                <a:gd name="T11" fmla="*/ 0 h 1536"/>
                <a:gd name="T12" fmla="*/ 0 w 208"/>
                <a:gd name="T13" fmla="*/ 0 h 1536"/>
                <a:gd name="T14" fmla="*/ 0 w 208"/>
                <a:gd name="T15" fmla="*/ 0 h 1536"/>
                <a:gd name="T16" fmla="*/ 0 w 208"/>
                <a:gd name="T17" fmla="*/ 0 h 1536"/>
                <a:gd name="T18" fmla="*/ 0 w 208"/>
                <a:gd name="T19" fmla="*/ 0 h 1536"/>
                <a:gd name="T20" fmla="*/ 0 w 208"/>
                <a:gd name="T21" fmla="*/ 0 h 1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8"/>
                <a:gd name="T34" fmla="*/ 0 h 1536"/>
                <a:gd name="T35" fmla="*/ 208 w 208"/>
                <a:gd name="T36" fmla="*/ 1536 h 1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8" h="1536">
                  <a:moveTo>
                    <a:pt x="56" y="0"/>
                  </a:moveTo>
                  <a:cubicBezTo>
                    <a:pt x="132" y="68"/>
                    <a:pt x="208" y="136"/>
                    <a:pt x="200" y="192"/>
                  </a:cubicBezTo>
                  <a:cubicBezTo>
                    <a:pt x="192" y="248"/>
                    <a:pt x="16" y="280"/>
                    <a:pt x="8" y="336"/>
                  </a:cubicBezTo>
                  <a:cubicBezTo>
                    <a:pt x="0" y="392"/>
                    <a:pt x="152" y="464"/>
                    <a:pt x="152" y="528"/>
                  </a:cubicBezTo>
                  <a:cubicBezTo>
                    <a:pt x="152" y="592"/>
                    <a:pt x="8" y="672"/>
                    <a:pt x="8" y="720"/>
                  </a:cubicBezTo>
                  <a:cubicBezTo>
                    <a:pt x="8" y="768"/>
                    <a:pt x="144" y="776"/>
                    <a:pt x="152" y="816"/>
                  </a:cubicBezTo>
                  <a:cubicBezTo>
                    <a:pt x="160" y="856"/>
                    <a:pt x="56" y="912"/>
                    <a:pt x="56" y="960"/>
                  </a:cubicBezTo>
                  <a:cubicBezTo>
                    <a:pt x="56" y="1008"/>
                    <a:pt x="160" y="1056"/>
                    <a:pt x="152" y="1104"/>
                  </a:cubicBezTo>
                  <a:cubicBezTo>
                    <a:pt x="144" y="1152"/>
                    <a:pt x="16" y="1208"/>
                    <a:pt x="8" y="1248"/>
                  </a:cubicBezTo>
                  <a:cubicBezTo>
                    <a:pt x="0" y="1288"/>
                    <a:pt x="96" y="1296"/>
                    <a:pt x="104" y="1344"/>
                  </a:cubicBezTo>
                  <a:cubicBezTo>
                    <a:pt x="112" y="1392"/>
                    <a:pt x="40" y="1496"/>
                    <a:pt x="56" y="1536"/>
                  </a:cubicBezTo>
                </a:path>
              </a:pathLst>
            </a:custGeom>
            <a:noFill/>
            <a:ln w="28575" cmpd="sng">
              <a:solidFill>
                <a:srgbClr val="66CC33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07950" y="6559982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Thread divergence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8185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Thread divergence issues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8125" y="1966913"/>
            <a:ext cx="11715750" cy="4148137"/>
          </a:xfrm>
        </p:spPr>
        <p:txBody>
          <a:bodyPr/>
          <a:lstStyle/>
          <a:p>
            <a:r>
              <a:rPr lang="en-US" sz="2000" dirty="0"/>
              <a:t>Nested branches are handled similarly</a:t>
            </a:r>
          </a:p>
          <a:p>
            <a:pPr lvl="1"/>
            <a:r>
              <a:rPr lang="en-US" sz="1600" dirty="0"/>
              <a:t>Deeper nesting results in more threads being temporarily disabled</a:t>
            </a:r>
          </a:p>
          <a:p>
            <a:pPr lvl="1"/>
            <a:endParaRPr lang="en-US" sz="1600" dirty="0"/>
          </a:p>
          <a:p>
            <a:r>
              <a:rPr lang="en-US" sz="2000" dirty="0"/>
              <a:t>In general, one </a:t>
            </a:r>
            <a:r>
              <a:rPr lang="en-US" sz="2000" u="sng" dirty="0">
                <a:solidFill>
                  <a:srgbClr val="0070C0"/>
                </a:solidFill>
              </a:rPr>
              <a:t>does not</a:t>
            </a:r>
            <a:r>
              <a:rPr lang="en-US" sz="2000" dirty="0"/>
              <a:t> need to consider divergence when reasoning about the correctness of a program</a:t>
            </a:r>
            <a:r>
              <a:rPr lang="en-US" sz="2800" b="1" dirty="0">
                <a:solidFill>
                  <a:srgbClr val="C00000"/>
                </a:solidFill>
              </a:rPr>
              <a:t>*</a:t>
            </a:r>
            <a:endParaRPr lang="en-US" sz="2000" b="1" dirty="0">
              <a:solidFill>
                <a:srgbClr val="C00000"/>
              </a:solidFill>
            </a:endParaRPr>
          </a:p>
          <a:p>
            <a:pPr lvl="1"/>
            <a:r>
              <a:rPr lang="en-US" sz="1600" dirty="0"/>
              <a:t>Certain code constructs, such as those involving schemes in which threads within a warp spin-wait on a lock, can cause deadlock</a:t>
            </a:r>
          </a:p>
          <a:p>
            <a:pPr lvl="1"/>
            <a:endParaRPr lang="en-US" sz="1600" dirty="0"/>
          </a:p>
          <a:p>
            <a:r>
              <a:rPr lang="en-US" sz="2000" dirty="0"/>
              <a:t>In general, one </a:t>
            </a:r>
            <a:r>
              <a:rPr lang="en-US" sz="2000" u="sng" dirty="0">
                <a:solidFill>
                  <a:srgbClr val="0070C0"/>
                </a:solidFill>
              </a:rPr>
              <a:t>does</a:t>
            </a:r>
            <a:r>
              <a:rPr lang="en-US" sz="2000" dirty="0"/>
              <a:t> need to consider divergence when reasoning about the performance of a program</a:t>
            </a:r>
          </a:p>
          <a:p>
            <a:pPr lvl="1"/>
            <a:endParaRPr lang="en-US" sz="1600" dirty="0"/>
          </a:p>
          <a:p>
            <a:r>
              <a:rPr lang="en-US" sz="2000" dirty="0"/>
              <a:t>NVIDIA calls execution model </a:t>
            </a:r>
            <a:r>
              <a:rPr lang="en-US" sz="2000" dirty="0">
                <a:solidFill>
                  <a:srgbClr val="C00000"/>
                </a:solidFill>
              </a:rPr>
              <a:t>SIMT</a:t>
            </a:r>
            <a:r>
              <a:rPr lang="en-US" sz="2000" dirty="0"/>
              <a:t> (Single Instruction Multiple Threads) to differentiate from actual SIMD where threads really are in lockstep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600" y="6586075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817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Performance of Divergent Code (1/2)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46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250" y="1233228"/>
            <a:ext cx="10420350" cy="871537"/>
          </a:xfrm>
        </p:spPr>
        <p:txBody>
          <a:bodyPr/>
          <a:lstStyle/>
          <a:p>
            <a:r>
              <a:rPr lang="en-US" sz="2000" dirty="0"/>
              <a:t>Performance decreases with degree of divergence in warps</a:t>
            </a:r>
          </a:p>
          <a:p>
            <a:r>
              <a:rPr lang="en-US" sz="2000" dirty="0"/>
              <a:t>Here’s an extreme example…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2156" y="2268960"/>
            <a:ext cx="7772400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__global__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dv(</a:t>
            </a:r>
            <a:r>
              <a:rPr lang="en-US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 x)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i =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threadIdx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blockDim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en-US" dirty="0" err="1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blockIdx</a:t>
            </a:r>
            <a:r>
              <a:rPr lang="en-US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.x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(i % 32)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 : x[i] = a(x[i]);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1 : x[i] = b(x[i]);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...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31: x[i] = v(x[i]);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20650" y="6567025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6051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Performance of Divergent Code (2/2)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7800" y="1676400"/>
            <a:ext cx="11893550" cy="4702175"/>
          </a:xfrm>
        </p:spPr>
        <p:txBody>
          <a:bodyPr/>
          <a:lstStyle/>
          <a:p>
            <a:r>
              <a:rPr lang="en-US" sz="2000" dirty="0"/>
              <a:t>Compiler and hardware can detect when </a:t>
            </a:r>
            <a:r>
              <a:rPr lang="en-US" sz="2000" dirty="0">
                <a:solidFill>
                  <a:srgbClr val="C00000"/>
                </a:solidFill>
              </a:rPr>
              <a:t>all threads in a warp </a:t>
            </a:r>
            <a:r>
              <a:rPr lang="en-US" sz="2000" dirty="0"/>
              <a:t>branch in the same direction</a:t>
            </a:r>
          </a:p>
          <a:p>
            <a:pPr lvl="1"/>
            <a:r>
              <a:rPr lang="en-US" sz="1800" dirty="0"/>
              <a:t>Example: all take the 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/>
              <a:t> clause, or all take the </a:t>
            </a:r>
            <a:r>
              <a:rPr lang="en-US" sz="1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1800" dirty="0"/>
              <a:t> clause</a:t>
            </a:r>
          </a:p>
          <a:p>
            <a:pPr lvl="1"/>
            <a:r>
              <a:rPr lang="en-US" sz="1800" dirty="0"/>
              <a:t>The hardware is optimized to handle these cases without loss of performance</a:t>
            </a:r>
          </a:p>
          <a:p>
            <a:pPr marL="1089025" lvl="2" indent="0">
              <a:lnSpc>
                <a:spcPct val="80000"/>
              </a:lnSpc>
              <a:buNone/>
            </a:pPr>
            <a:endParaRPr lang="en-US" sz="1700" dirty="0">
              <a:latin typeface="Consolas" pitchFamily="49" charset="0"/>
              <a:cs typeface="Consolas" pitchFamily="49" charset="0"/>
            </a:endParaRPr>
          </a:p>
          <a:p>
            <a:pPr marL="1089025" lvl="2" indent="0">
              <a:lnSpc>
                <a:spcPct val="80000"/>
              </a:lnSpc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threadIdx.x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 / WARP_SIZE &gt;= 2) { }</a:t>
            </a:r>
          </a:p>
          <a:p>
            <a:pPr marL="1089025" lvl="2" indent="0">
              <a:lnSpc>
                <a:spcPct val="80000"/>
              </a:lnSpc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1136650" lvl="1" indent="-342900">
              <a:lnSpc>
                <a:spcPct val="80000"/>
              </a:lnSpc>
            </a:pPr>
            <a:r>
              <a:rPr lang="en-US" sz="1700" dirty="0"/>
              <a:t>Creates two different control paths for threads in a block</a:t>
            </a:r>
            <a:endParaRPr lang="en-US" sz="1700" dirty="0">
              <a:latin typeface="Courier New" pitchFamily="49" charset="0"/>
            </a:endParaRPr>
          </a:p>
          <a:p>
            <a:pPr marL="1136650" lvl="1" indent="-342900">
              <a:lnSpc>
                <a:spcPct val="80000"/>
              </a:lnSpc>
            </a:pPr>
            <a:r>
              <a:rPr lang="en-US" sz="1700" dirty="0"/>
              <a:t>Branch granularity is a whole multiple of warp size; all threads in any warp follow the same path.  No warp divergence…</a:t>
            </a:r>
          </a:p>
          <a:p>
            <a:endParaRPr lang="en-US" sz="2000" dirty="0"/>
          </a:p>
          <a:p>
            <a:r>
              <a:rPr lang="en-US" sz="2000" dirty="0"/>
              <a:t>The compiler can also compile short conditional clauses to use predicates (bits that conditionally convert instructions into null ops) </a:t>
            </a:r>
          </a:p>
          <a:p>
            <a:pPr lvl="1"/>
            <a:r>
              <a:rPr lang="en-US" sz="1800" dirty="0"/>
              <a:t>Avoids some branch divergence overheads and is more efficient</a:t>
            </a:r>
          </a:p>
          <a:p>
            <a:pPr lvl="1"/>
            <a:r>
              <a:rPr lang="en-US" sz="1800" dirty="0"/>
              <a:t>Often acceptable performance with short conditional clauses</a:t>
            </a:r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1265" y="6522143"/>
            <a:ext cx="12875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</a:rPr>
              <a:t>NVIDIA [J. Balfour]</a:t>
            </a:r>
            <a:r>
              <a:rPr lang="en-US" sz="900" dirty="0">
                <a:solidFill>
                  <a:srgbClr val="000000"/>
                </a:solidFill>
                <a:latin typeface="Arial"/>
                <a:cs typeface="Calibri"/>
              </a:rPr>
              <a:t>→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2078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See forum post here: </a:t>
            </a:r>
          </a:p>
          <a:p>
            <a:r>
              <a:rPr lang="en-US" dirty="0">
                <a:hlinkClick r:id="rId2"/>
              </a:rPr>
              <a:t>https://devtalk.nvidia.com/default/topic/1031723/cuda-programming-and-performance/warp-divergence-triggered-by-for-loop/post/5249002/?offset=3#5249003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659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65C8-EE8A-436E-B184-324AC46F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divergence, </a:t>
            </a:r>
            <a:r>
              <a:rPr lang="en-US" b="1" dirty="0">
                <a:solidFill>
                  <a:srgbClr val="FFC000"/>
                </a:solidFill>
              </a:rPr>
              <a:t>VOLTA</a:t>
            </a:r>
            <a:r>
              <a:rPr lang="en-US" dirty="0"/>
              <a:t> and more recent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EA96-94BE-41CC-9876-AA50C795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Volta GV100 is the first GPU to support independent thread scheduling, which enables finer-grain synchronization and cooperation between parallel threads in a program </a:t>
            </a:r>
          </a:p>
          <a:p>
            <a:endParaRPr lang="en-US" dirty="0"/>
          </a:p>
          <a:p>
            <a:r>
              <a:rPr lang="en-US" dirty="0"/>
              <a:t>Consequence </a:t>
            </a:r>
          </a:p>
          <a:p>
            <a:pPr lvl="1"/>
            <a:r>
              <a:rPr lang="en-US" dirty="0"/>
              <a:t>Greater flexibility in thread cooperation, leading to higher efficiency for fine-grained parallel algorithms</a:t>
            </a:r>
          </a:p>
        </p:txBody>
      </p:sp>
    </p:spTree>
    <p:extLst>
      <p:ext uri="{BB962C8B-B14F-4D97-AF65-F5344CB8AC3E}">
        <p14:creationId xmlns:p14="http://schemas.microsoft.com/office/powerpoint/2010/main" val="204384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06B9-66D9-48EB-BEB8-341F4C0A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1/3 of lectures behind us. Your feedback makes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97F4-3B4F-44AC-AF70-3F91C942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link to an anonymous google form emailed to you. Also, it’s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Please take 60 second to provide input:</a:t>
            </a:r>
          </a:p>
          <a:p>
            <a:pPr lvl="1"/>
            <a:r>
              <a:rPr lang="en-US" dirty="0"/>
              <a:t>What works ok?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can Lijing, Ruochun, Colin and Dan tweak things for a better ME759 experience?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Other comments</a:t>
            </a:r>
          </a:p>
          <a:p>
            <a:endParaRPr lang="en-US" dirty="0"/>
          </a:p>
          <a:p>
            <a:r>
              <a:rPr lang="en-US" dirty="0"/>
              <a:t>Why bother?</a:t>
            </a:r>
          </a:p>
          <a:p>
            <a:pPr lvl="1"/>
            <a:r>
              <a:rPr lang="en-US" dirty="0"/>
              <a:t>Perhaps there are things that can be tweaked to improve the 759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BBF5B-E1CF-4ED1-8F66-E3FCEABE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76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67F64-793C-4DFA-97FF-F50F1141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thread divergence, pre-Volta (Pascal and before)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EBD386-A7BB-4306-8F45-D10AC9A1FC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Pascal and earlier NVIDIA GPUs execute groups of 32 threads (warps) in SIMT</a:t>
            </a:r>
          </a:p>
          <a:p>
            <a:endParaRPr lang="en-US" dirty="0"/>
          </a:p>
          <a:p>
            <a:r>
              <a:rPr lang="en-US" dirty="0"/>
              <a:t>The Pascal warp uses a single program counter shared amongst all 32 threads, combined with an </a:t>
            </a:r>
            <a:r>
              <a:rPr lang="en-US" dirty="0">
                <a:solidFill>
                  <a:srgbClr val="0070C0"/>
                </a:solidFill>
              </a:rPr>
              <a:t>active mask</a:t>
            </a:r>
            <a:r>
              <a:rPr lang="en-US" dirty="0"/>
              <a:t> that specifies which threads of the warp are active at any given time</a:t>
            </a:r>
          </a:p>
          <a:p>
            <a:endParaRPr lang="en-US" dirty="0"/>
          </a:p>
          <a:p>
            <a:r>
              <a:rPr lang="en-US" dirty="0"/>
              <a:t>Loss of concurrency means that threads from the same warp in divergent regions or different states of execution cannot signal each other or exchange data</a:t>
            </a:r>
          </a:p>
          <a:p>
            <a:pPr lvl="1"/>
            <a:r>
              <a:rPr lang="en-US" dirty="0"/>
              <a:t>This is because some threads are not active; as such, they cannot signal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22953-49D0-41CB-B0E1-38E992FA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4165CB-1A09-4028-B757-07C52BC9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63" y="2918122"/>
            <a:ext cx="5145470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9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E363-DA39-44D2-B9B1-12285644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Execution Model of Volta and later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C279-4BBC-4780-B358-F3C7D44305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Volta was first GPU architecture to enable equal concurrency between all threads, regardless of warp</a:t>
            </a:r>
          </a:p>
          <a:p>
            <a:endParaRPr lang="en-US" dirty="0"/>
          </a:p>
          <a:p>
            <a:r>
              <a:rPr lang="en-US" dirty="0"/>
              <a:t>Volta maintains execution state (PC and S) </a:t>
            </a:r>
            <a:r>
              <a:rPr lang="en-US" dirty="0">
                <a:solidFill>
                  <a:srgbClr val="0070C0"/>
                </a:solidFill>
              </a:rPr>
              <a:t>per thread</a:t>
            </a:r>
            <a:r>
              <a:rPr lang="en-US" dirty="0"/>
              <a:t>, see pic at the right</a:t>
            </a:r>
          </a:p>
          <a:p>
            <a:pPr lvl="1"/>
            <a:r>
              <a:rPr lang="en-US" dirty="0"/>
              <a:t>Can do so, since there’re “only” 2048 threads</a:t>
            </a:r>
          </a:p>
          <a:p>
            <a:endParaRPr lang="en-US" dirty="0"/>
          </a:p>
          <a:p>
            <a:r>
              <a:rPr lang="en-US" dirty="0"/>
              <a:t>Up to Pascal: one PC and one S </a:t>
            </a:r>
            <a:r>
              <a:rPr lang="en-US" dirty="0">
                <a:solidFill>
                  <a:srgbClr val="0070C0"/>
                </a:solidFill>
              </a:rPr>
              <a:t>per warp</a:t>
            </a:r>
          </a:p>
          <a:p>
            <a:endParaRPr lang="en-US" dirty="0"/>
          </a:p>
          <a:p>
            <a:pPr lvl="1"/>
            <a:r>
              <a:rPr lang="en-US" dirty="0"/>
              <a:t>PC: program counter</a:t>
            </a:r>
          </a:p>
          <a:p>
            <a:pPr lvl="1"/>
            <a:r>
              <a:rPr lang="en-US" dirty="0"/>
              <a:t>S: call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BC49-783C-4A9E-8CEE-29F19D41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87023DF-3E88-4344-85A6-620D36FC99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687023DF-3E88-4344-85A6-620D36FC9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E90B276-2E7D-4B53-AE39-D7C9CBBC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14" y="2654844"/>
            <a:ext cx="4895512" cy="22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E2AA6-6003-474D-AFCD-AB6C0233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“schedule optimizer” hardware asset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2EB-A481-44B8-AB95-10E0F235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To maximize parallel efficiency, Volta includes a “schedule optimizer” which determines how to group active threads from the same warp together into SIMT units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Threads can now diverge and re-converge at sub-warp granularity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the scheduler supports independent execution of threads, it optimizes non-synchronizing code to maintain as much convergence as possible</a:t>
            </a:r>
          </a:p>
          <a:p>
            <a:pPr lvl="1"/>
            <a:r>
              <a:rPr lang="en-US" dirty="0"/>
              <a:t>“convergence optimizer” still groups together threads that execute the same code to run them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0AFF3-EABF-467A-9060-CB664E91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00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67F64-793C-4DFA-97FF-F50F1141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thread divergence, Volta/Turing/Ampere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EBD386-A7BB-4306-8F45-D10AC9A1FC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Instructions from the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else</a:t>
            </a:r>
            <a:r>
              <a:rPr lang="en-US" dirty="0"/>
              <a:t> branches can now be interleaved in time, as shown in the pic.</a:t>
            </a:r>
          </a:p>
          <a:p>
            <a:pPr lvl="1"/>
            <a:r>
              <a:rPr lang="en-US" dirty="0"/>
              <a:t>NOTE: what’s shown in the pic is one possibility. How the scheduling takes place depends on the code being executed and be different than what shown in the pic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IMPORTANT</a:t>
            </a:r>
            <a:r>
              <a:rPr lang="en-US" dirty="0"/>
              <a:t>: execution is still SIMT – at any given clock cycle, the same instruction is executed for all </a:t>
            </a:r>
            <a:r>
              <a:rPr lang="en-US" dirty="0">
                <a:solidFill>
                  <a:srgbClr val="0070C0"/>
                </a:solidFill>
              </a:rPr>
              <a:t>active</a:t>
            </a:r>
            <a:r>
              <a:rPr lang="en-US" dirty="0"/>
              <a:t> threads in a warp </a:t>
            </a:r>
            <a:r>
              <a:rPr lang="en-US" i="1" dirty="0"/>
              <a:t>just as before Volta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NOTE</a:t>
            </a:r>
            <a:r>
              <a:rPr lang="en-US" dirty="0"/>
              <a:t>: this is why the “schedule optimizer” tries to converge all threads</a:t>
            </a:r>
          </a:p>
          <a:p>
            <a:pPr lvl="2"/>
            <a:r>
              <a:rPr lang="en-US" dirty="0"/>
              <a:t>If all converged, the 32 threads get to execute an instruction. Otherwise, only a subset of threads get to execute an instruction</a:t>
            </a:r>
          </a:p>
          <a:p>
            <a:endParaRPr lang="en-US" dirty="0"/>
          </a:p>
          <a:p>
            <a:r>
              <a:rPr lang="en-US" dirty="0"/>
              <a:t>Why bother with understanding this?</a:t>
            </a:r>
          </a:p>
          <a:p>
            <a:pPr lvl="1"/>
            <a:r>
              <a:rPr lang="en-US" dirty="0"/>
              <a:t>Ability to independently schedule threads within a warp makes it possible to implement complex, fine-grained algorithms and data structures in a more natural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22953-49D0-41CB-B0E1-38E992FA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23.png">
            <a:extLst>
              <a:ext uri="{FF2B5EF4-FFF2-40B4-BE49-F238E27FC236}">
                <a16:creationId xmlns:a16="http://schemas.microsoft.com/office/drawing/2014/main" id="{D84F7404-13D6-4CC7-AC26-5651F102FF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4047" y="3014592"/>
            <a:ext cx="6017143" cy="18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267F64-793C-4DFA-97FF-F50F1141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thread divergence, Volta/Turing/Ampere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EBD386-A7BB-4306-8F45-D10AC9A1FC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Note that instruction Z is not executed by the same warp threads at the same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Call CUDA 9 warp synchronization function </a:t>
            </a:r>
            <a:r>
              <a:rPr lang="en-US" dirty="0" err="1">
                <a:latin typeface="Consolas" panose="020B0609020204030204" pitchFamily="49" charset="0"/>
              </a:rPr>
              <a:t>syncwarp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to force </a:t>
            </a:r>
            <a:r>
              <a:rPr lang="en-US" dirty="0" err="1"/>
              <a:t>reconvergence</a:t>
            </a:r>
            <a:r>
              <a:rPr lang="en-US" dirty="0"/>
              <a:t> (lower pic)</a:t>
            </a:r>
          </a:p>
          <a:p>
            <a:pPr lvl="1"/>
            <a:r>
              <a:rPr lang="en-US" dirty="0"/>
              <a:t>The divergent portions of the warp might not execute Z together, but all execution pathways from threads within a warp will complete before any thread reaches the statement after the </a:t>
            </a:r>
            <a:r>
              <a:rPr lang="en-US" dirty="0" err="1">
                <a:latin typeface="Consolas" panose="020B0609020204030204" pitchFamily="49" charset="0"/>
              </a:rPr>
              <a:t>syncwarp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Placing the call to  </a:t>
            </a:r>
            <a:r>
              <a:rPr lang="en-US" dirty="0" err="1">
                <a:latin typeface="Consolas" panose="020B0609020204030204" pitchFamily="49" charset="0"/>
              </a:rPr>
              <a:t>syncwarp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before the execution of Z would force </a:t>
            </a:r>
            <a:r>
              <a:rPr lang="en-US" dirty="0" err="1"/>
              <a:t>reconvergence</a:t>
            </a:r>
            <a:r>
              <a:rPr lang="en-US" dirty="0"/>
              <a:t> before executing Z, potentially enabling greater SIMT efficiency if the developer knows that this is safe for their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22953-49D0-41CB-B0E1-38E992FA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2203D-769A-4D5A-AE4C-EA73FDE6A130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[NVIDIA]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5403CE1-7DD7-49E4-A8BD-EC9DB7AC4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23.png">
            <a:extLst>
              <a:ext uri="{FF2B5EF4-FFF2-40B4-BE49-F238E27FC236}">
                <a16:creationId xmlns:a16="http://schemas.microsoft.com/office/drawing/2014/main" id="{D84F7404-13D6-4CC7-AC26-5651F102FF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0702" y="1921437"/>
            <a:ext cx="6017143" cy="1838571"/>
          </a:xfrm>
          <a:prstGeom prst="rect">
            <a:avLst/>
          </a:prstGeom>
        </p:spPr>
      </p:pic>
      <p:pic>
        <p:nvPicPr>
          <p:cNvPr id="10" name="image24.png">
            <a:extLst>
              <a:ext uri="{FF2B5EF4-FFF2-40B4-BE49-F238E27FC236}">
                <a16:creationId xmlns:a16="http://schemas.microsoft.com/office/drawing/2014/main" id="{B15DDB6F-A795-4841-A111-B268D68079B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0702" y="3997233"/>
            <a:ext cx="6236000" cy="1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2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7DF034-1A46-46B0-9F63-E4724DC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panic yet…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467C6-322D-41F0-8FFC-5F9B3B40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0945727-8CF8-443D-930A-6405F6C8C66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[Robert </a:t>
                </a:r>
                <a:r>
                  <a:rPr lang="en-US" dirty="0" err="1"/>
                  <a:t>Mankoff</a:t>
                </a:r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0945727-8CF8-443D-930A-6405F6C8C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14FA288-370E-4ECF-B305-5318D55F7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24" y="914400"/>
            <a:ext cx="7577854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9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05" y="3601845"/>
            <a:ext cx="7623717" cy="1059365"/>
          </a:xfr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NVIDIA GPU Memory Ecosystem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6639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Fermi: Global Memory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6049" y="1481370"/>
            <a:ext cx="10891024" cy="94773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Up to 6 GB of “global memory” on Fermi, see pic below</a:t>
            </a:r>
          </a:p>
          <a:p>
            <a:pPr lvl="1"/>
            <a:r>
              <a:rPr lang="en-US" sz="1600" dirty="0"/>
              <a:t>Kepler goes up to 12 GB, Pascal up to 16 GB, Volta up to 32 GB, Ampere up to 40 GB</a:t>
            </a:r>
          </a:p>
          <a:p>
            <a:r>
              <a:rPr lang="en-US" sz="2000" dirty="0"/>
              <a:t>“Global” in the sense that it doesn’t belong to an SM but rather all SMs can access it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48000"/>
            <a:ext cx="4485348" cy="35014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571750" y="3505200"/>
            <a:ext cx="6648450" cy="2590800"/>
            <a:chOff x="1047750" y="3505200"/>
            <a:chExt cx="6648450" cy="259080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6858000" y="60960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6858000" y="51816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858000" y="43434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858000" y="35052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047750" y="35052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057275" y="6096000"/>
              <a:ext cx="838200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276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CUDA Memory Ecosystem, high vantage point</a:t>
            </a:r>
            <a:br>
              <a:rPr lang="en-US" sz="3100" dirty="0"/>
            </a:br>
            <a:r>
              <a:rPr lang="en-US" sz="2000" dirty="0"/>
              <a:t>[</a:t>
            </a:r>
            <a:r>
              <a:rPr lang="en-US" sz="2000" dirty="0">
                <a:solidFill>
                  <a:srgbClr val="FFC000"/>
                </a:solidFill>
              </a:rPr>
              <a:t>Note: picture assumes two blocks, each with two threads</a:t>
            </a:r>
            <a:r>
              <a:rPr lang="en-US" sz="2000" dirty="0"/>
              <a:t>]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6380" y="1231639"/>
            <a:ext cx="5850733" cy="3725411"/>
          </a:xfrm>
        </p:spPr>
        <p:txBody>
          <a:bodyPr/>
          <a:lstStyle/>
          <a:p>
            <a:pPr marL="457200" indent="-457200"/>
            <a:r>
              <a:rPr lang="en-US" sz="2000" dirty="0"/>
              <a:t>Image shows the memory hierarchy that a block sees while running on an SM</a:t>
            </a:r>
          </a:p>
          <a:p>
            <a:pPr marL="457200" indent="-457200"/>
            <a:endParaRPr lang="en-US" sz="1300" dirty="0"/>
          </a:p>
          <a:p>
            <a:pPr marL="457200" indent="-457200"/>
            <a:r>
              <a:rPr lang="en-US" sz="2000" dirty="0"/>
              <a:t>Each thread can:</a:t>
            </a:r>
          </a:p>
          <a:p>
            <a:pPr marL="974725" lvl="1" indent="-403225"/>
            <a:r>
              <a:rPr lang="en-US" sz="1700" dirty="0"/>
              <a:t>R/W per-thread </a:t>
            </a:r>
            <a:r>
              <a:rPr lang="en-US" sz="1700" dirty="0">
                <a:solidFill>
                  <a:schemeClr val="accent2"/>
                </a:solidFill>
              </a:rPr>
              <a:t>registers</a:t>
            </a:r>
          </a:p>
          <a:p>
            <a:pPr marL="974725" lvl="1" indent="-403225"/>
            <a:r>
              <a:rPr lang="en-US" sz="1700" dirty="0"/>
              <a:t>R/W per-thread </a:t>
            </a:r>
            <a:r>
              <a:rPr lang="en-US" sz="1700" dirty="0">
                <a:solidFill>
                  <a:schemeClr val="accent2"/>
                </a:solidFill>
              </a:rPr>
              <a:t>local memory</a:t>
            </a:r>
          </a:p>
          <a:p>
            <a:pPr marL="974725" lvl="1" indent="-403225"/>
            <a:r>
              <a:rPr lang="en-US" sz="1700" dirty="0"/>
              <a:t>R/W per-block </a:t>
            </a:r>
            <a:r>
              <a:rPr lang="en-US" sz="1700" dirty="0">
                <a:solidFill>
                  <a:schemeClr val="accent2"/>
                </a:solidFill>
              </a:rPr>
              <a:t>shared memory</a:t>
            </a:r>
          </a:p>
          <a:p>
            <a:pPr marL="974725" lvl="1" indent="-403225"/>
            <a:r>
              <a:rPr lang="en-US" sz="1700" dirty="0"/>
              <a:t>R/W per-grid </a:t>
            </a:r>
            <a:r>
              <a:rPr lang="en-US" sz="1700" dirty="0">
                <a:solidFill>
                  <a:schemeClr val="accent2"/>
                </a:solidFill>
              </a:rPr>
              <a:t>global memory</a:t>
            </a:r>
          </a:p>
          <a:p>
            <a:pPr marL="974725" lvl="1" indent="-403225"/>
            <a:r>
              <a:rPr lang="en-US" sz="1700" dirty="0"/>
              <a:t>Read only per-grid </a:t>
            </a:r>
            <a:r>
              <a:rPr lang="en-US" sz="1700" dirty="0">
                <a:solidFill>
                  <a:schemeClr val="accent2"/>
                </a:solidFill>
              </a:rPr>
              <a:t>constant memory</a:t>
            </a:r>
          </a:p>
          <a:p>
            <a:pPr marL="974725" lvl="1" indent="-403225"/>
            <a:r>
              <a:rPr lang="en-US" sz="1700" dirty="0"/>
              <a:t>Read only per-grid </a:t>
            </a:r>
            <a:r>
              <a:rPr lang="en-US" sz="1700" dirty="0">
                <a:solidFill>
                  <a:schemeClr val="accent2"/>
                </a:solidFill>
              </a:rPr>
              <a:t>texture memory</a:t>
            </a:r>
          </a:p>
          <a:p>
            <a:pPr marL="974725" lvl="1" indent="-403225"/>
            <a:r>
              <a:rPr lang="en-US" sz="1700" dirty="0"/>
              <a:t>Read only per-grid </a:t>
            </a:r>
            <a:r>
              <a:rPr lang="en-US" sz="1700" dirty="0">
                <a:solidFill>
                  <a:schemeClr val="accent2"/>
                </a:solidFill>
              </a:rPr>
              <a:t>surface memory</a:t>
            </a:r>
          </a:p>
        </p:txBody>
      </p:sp>
      <p:sp>
        <p:nvSpPr>
          <p:cNvPr id="35894" name="Rectangle 54"/>
          <p:cNvSpPr>
            <a:spLocks noChangeArrowheads="1"/>
          </p:cNvSpPr>
          <p:nvPr/>
        </p:nvSpPr>
        <p:spPr bwMode="auto">
          <a:xfrm>
            <a:off x="152401" y="4957050"/>
            <a:ext cx="6381792" cy="85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latin typeface="Arial" pitchFamily="34" charset="0"/>
              </a:rPr>
              <a:t>Host can R/W </a:t>
            </a:r>
            <a:r>
              <a:rPr lang="en-US" dirty="0">
                <a:solidFill>
                  <a:schemeClr val="accent2"/>
                </a:solidFill>
                <a:latin typeface="Arial" pitchFamily="34" charset="0"/>
              </a:rPr>
              <a:t>global</a:t>
            </a:r>
            <a:r>
              <a:rPr lang="en-US" dirty="0">
                <a:latin typeface="Arial" pitchFamily="34" charset="0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Arial" pitchFamily="34" charset="0"/>
              </a:rPr>
              <a:t>constant</a:t>
            </a:r>
            <a:r>
              <a:rPr lang="en-US" dirty="0">
                <a:latin typeface="Arial" pitchFamily="34" charset="0"/>
              </a:rPr>
              <a:t>, and </a:t>
            </a:r>
            <a:r>
              <a:rPr lang="en-US" dirty="0">
                <a:solidFill>
                  <a:schemeClr val="accent2"/>
                </a:solidFill>
                <a:latin typeface="Arial" pitchFamily="34" charset="0"/>
              </a:rPr>
              <a:t>texture*</a:t>
            </a:r>
            <a:r>
              <a:rPr lang="en-US" dirty="0">
                <a:latin typeface="Arial" pitchFamily="34" charset="0"/>
              </a:rPr>
              <a:t> memory</a:t>
            </a:r>
          </a:p>
          <a:p>
            <a:pPr marL="914400" lvl="1" indent="-4572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dirty="0">
                <a:latin typeface="Arial" pitchFamily="34" charset="0"/>
              </a:rPr>
              <a:t>*: texture can be written only as “surface” mem</a:t>
            </a:r>
          </a:p>
        </p:txBody>
      </p:sp>
      <p:sp>
        <p:nvSpPr>
          <p:cNvPr id="35896" name="Rectangle 56"/>
          <p:cNvSpPr>
            <a:spLocks noChangeArrowheads="1"/>
          </p:cNvSpPr>
          <p:nvPr/>
        </p:nvSpPr>
        <p:spPr bwMode="auto">
          <a:xfrm>
            <a:off x="540803" y="5938924"/>
            <a:ext cx="62405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400" u="sng" dirty="0">
                <a:latin typeface="Arial" pitchFamily="34" charset="0"/>
              </a:rPr>
              <a:t>IMPORTANT NOTE</a:t>
            </a:r>
            <a:r>
              <a:rPr lang="en-US" sz="1400" dirty="0">
                <a:latin typeface="Arial" pitchFamily="34" charset="0"/>
              </a:rPr>
              <a:t>:  </a:t>
            </a:r>
            <a:r>
              <a:rPr lang="en-US" sz="1400" dirty="0">
                <a:solidFill>
                  <a:srgbClr val="0070C0"/>
                </a:solidFill>
                <a:latin typeface="Arial" pitchFamily="34" charset="0"/>
              </a:rPr>
              <a:t>Global</a:t>
            </a:r>
            <a:r>
              <a:rPr lang="en-US" sz="1400" dirty="0">
                <a:latin typeface="Arial" pitchFamily="34" charset="0"/>
              </a:rPr>
              <a:t>, </a:t>
            </a:r>
            <a:r>
              <a:rPr lang="en-US" sz="1400" dirty="0">
                <a:solidFill>
                  <a:srgbClr val="0070C0"/>
                </a:solidFill>
                <a:latin typeface="Arial" pitchFamily="34" charset="0"/>
              </a:rPr>
              <a:t>constant</a:t>
            </a:r>
            <a:r>
              <a:rPr lang="en-US" sz="1400" dirty="0">
                <a:latin typeface="Arial" pitchFamily="34" charset="0"/>
              </a:rPr>
              <a:t>, and </a:t>
            </a:r>
            <a:r>
              <a:rPr lang="en-US" sz="1400" dirty="0">
                <a:solidFill>
                  <a:srgbClr val="0070C0"/>
                </a:solidFill>
                <a:latin typeface="Arial" pitchFamily="34" charset="0"/>
              </a:rPr>
              <a:t>texture</a:t>
            </a:r>
            <a:r>
              <a:rPr lang="en-US" sz="1400" dirty="0">
                <a:latin typeface="Arial" pitchFamily="34" charset="0"/>
              </a:rPr>
              <a:t> memory spaces are </a:t>
            </a:r>
            <a:r>
              <a:rPr lang="en-US" sz="1400" b="1" u="sng" dirty="0">
                <a:solidFill>
                  <a:srgbClr val="C00000"/>
                </a:solidFill>
                <a:latin typeface="Arial" pitchFamily="34" charset="0"/>
              </a:rPr>
              <a:t>persistent</a:t>
            </a:r>
            <a:r>
              <a:rPr lang="en-US" sz="1400" dirty="0">
                <a:latin typeface="Arial" pitchFamily="34" charset="0"/>
              </a:rPr>
              <a:t> between kernels called by the same host application.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97" name="Rectangle 57"/>
              <p:cNvSpPr>
                <a:spLocks noChangeArrowheads="1"/>
              </p:cNvSpPr>
              <p:nvPr/>
            </p:nvSpPr>
            <p:spPr bwMode="auto">
              <a:xfrm>
                <a:off x="152401" y="6592542"/>
                <a:ext cx="627095" cy="230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 pitchFamily="34" charset="0"/>
                  </a:rPr>
                  <a:t>[UIUC]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9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5897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1" y="6592542"/>
                <a:ext cx="627095" cy="230832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0CB54B8-1F68-4E01-B035-572A9BA6FB65}"/>
              </a:ext>
            </a:extLst>
          </p:cNvPr>
          <p:cNvGrpSpPr/>
          <p:nvPr/>
        </p:nvGrpSpPr>
        <p:grpSpPr>
          <a:xfrm>
            <a:off x="7043312" y="895436"/>
            <a:ext cx="4541838" cy="5554663"/>
            <a:chOff x="6099175" y="1066800"/>
            <a:chExt cx="4541838" cy="5554663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6099175" y="1576388"/>
              <a:ext cx="4541838" cy="5045075"/>
              <a:chOff x="2842" y="974"/>
              <a:chExt cx="2861" cy="3178"/>
            </a:xfrm>
          </p:grpSpPr>
          <p:sp>
            <p:nvSpPr>
              <p:cNvPr id="35845" name="AutoShape 5"/>
              <p:cNvSpPr>
                <a:spLocks noChangeAspect="1" noChangeArrowheads="1"/>
              </p:cNvSpPr>
              <p:nvPr/>
            </p:nvSpPr>
            <p:spPr bwMode="auto">
              <a:xfrm>
                <a:off x="3362" y="974"/>
                <a:ext cx="2341" cy="3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6" name="Text Box 6"/>
              <p:cNvSpPr txBox="1">
                <a:spLocks noChangeArrowheads="1"/>
              </p:cNvSpPr>
              <p:nvPr/>
            </p:nvSpPr>
            <p:spPr bwMode="auto">
              <a:xfrm>
                <a:off x="3365" y="977"/>
                <a:ext cx="2335" cy="31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(Device) Grid</a:t>
                </a:r>
              </a:p>
            </p:txBody>
          </p:sp>
          <p:sp>
            <p:nvSpPr>
              <p:cNvPr id="35847" name="Text Box 7"/>
              <p:cNvSpPr txBox="1">
                <a:spLocks noChangeArrowheads="1"/>
              </p:cNvSpPr>
              <p:nvPr/>
            </p:nvSpPr>
            <p:spPr bwMode="auto">
              <a:xfrm>
                <a:off x="3397" y="3491"/>
                <a:ext cx="2271" cy="269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Constant</a:t>
                </a:r>
              </a:p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48" name="Text Box 8"/>
              <p:cNvSpPr txBox="1">
                <a:spLocks noChangeArrowheads="1"/>
              </p:cNvSpPr>
              <p:nvPr/>
            </p:nvSpPr>
            <p:spPr bwMode="auto">
              <a:xfrm>
                <a:off x="3397" y="3830"/>
                <a:ext cx="2271" cy="26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Texture</a:t>
                </a:r>
              </a:p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49" name="Text Box 9"/>
              <p:cNvSpPr txBox="1">
                <a:spLocks noChangeArrowheads="1"/>
              </p:cNvSpPr>
              <p:nvPr/>
            </p:nvSpPr>
            <p:spPr bwMode="auto">
              <a:xfrm>
                <a:off x="3397" y="3147"/>
                <a:ext cx="2271" cy="26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Global</a:t>
                </a:r>
              </a:p>
              <a:p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50" name="Text Box 10"/>
              <p:cNvSpPr txBox="1">
                <a:spLocks noChangeArrowheads="1"/>
              </p:cNvSpPr>
              <p:nvPr/>
            </p:nvSpPr>
            <p:spPr bwMode="auto">
              <a:xfrm>
                <a:off x="3396" y="1288"/>
                <a:ext cx="1116" cy="1797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Block (0, 0)</a:t>
                </a:r>
              </a:p>
            </p:txBody>
          </p:sp>
          <p:sp>
            <p:nvSpPr>
              <p:cNvPr id="35851" name="Text Box 11"/>
              <p:cNvSpPr txBox="1">
                <a:spLocks noChangeArrowheads="1"/>
              </p:cNvSpPr>
              <p:nvPr/>
            </p:nvSpPr>
            <p:spPr bwMode="auto">
              <a:xfrm>
                <a:off x="3427" y="1609"/>
                <a:ext cx="1060" cy="22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Shared 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52" name="Text Box 12"/>
              <p:cNvSpPr txBox="1">
                <a:spLocks noChangeArrowheads="1"/>
              </p:cNvSpPr>
              <p:nvPr/>
            </p:nvSpPr>
            <p:spPr bwMode="auto">
              <a:xfrm>
                <a:off x="3427" y="2709"/>
                <a:ext cx="332" cy="34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Local</a:t>
                </a:r>
              </a:p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53" name="Text Box 13"/>
              <p:cNvSpPr txBox="1">
                <a:spLocks noChangeArrowheads="1"/>
              </p:cNvSpPr>
              <p:nvPr/>
            </p:nvSpPr>
            <p:spPr bwMode="auto">
              <a:xfrm>
                <a:off x="3421" y="2257"/>
                <a:ext cx="517" cy="30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146304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Thread (0, 0)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54" name="Text Box 14"/>
              <p:cNvSpPr txBox="1">
                <a:spLocks noChangeArrowheads="1"/>
              </p:cNvSpPr>
              <p:nvPr/>
            </p:nvSpPr>
            <p:spPr bwMode="auto">
              <a:xfrm>
                <a:off x="3421" y="1926"/>
                <a:ext cx="392" cy="18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Registers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55" name="Line 15"/>
              <p:cNvSpPr>
                <a:spLocks noChangeShapeType="1"/>
              </p:cNvSpPr>
              <p:nvPr/>
            </p:nvSpPr>
            <p:spPr bwMode="auto">
              <a:xfrm flipV="1">
                <a:off x="3874" y="1830"/>
                <a:ext cx="2" cy="4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6" name="Line 16"/>
              <p:cNvSpPr>
                <a:spLocks noChangeShapeType="1"/>
              </p:cNvSpPr>
              <p:nvPr/>
            </p:nvSpPr>
            <p:spPr bwMode="auto">
              <a:xfrm flipV="1">
                <a:off x="3617" y="2111"/>
                <a:ext cx="0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7" name="Line 17"/>
              <p:cNvSpPr>
                <a:spLocks noChangeShapeType="1"/>
              </p:cNvSpPr>
              <p:nvPr/>
            </p:nvSpPr>
            <p:spPr bwMode="auto">
              <a:xfrm flipV="1">
                <a:off x="3593" y="2567"/>
                <a:ext cx="1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8" name="Line 18"/>
              <p:cNvSpPr>
                <a:spLocks noChangeShapeType="1"/>
              </p:cNvSpPr>
              <p:nvPr/>
            </p:nvSpPr>
            <p:spPr bwMode="auto">
              <a:xfrm>
                <a:off x="3798" y="2567"/>
                <a:ext cx="0" cy="57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9" name="Line 19"/>
              <p:cNvSpPr>
                <a:spLocks noChangeShapeType="1"/>
              </p:cNvSpPr>
              <p:nvPr/>
            </p:nvSpPr>
            <p:spPr bwMode="auto">
              <a:xfrm>
                <a:off x="3919" y="2567"/>
                <a:ext cx="0" cy="126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0" name="Line 20"/>
              <p:cNvSpPr>
                <a:spLocks noChangeShapeType="1"/>
              </p:cNvSpPr>
              <p:nvPr/>
            </p:nvSpPr>
            <p:spPr bwMode="auto">
              <a:xfrm>
                <a:off x="3858" y="2567"/>
                <a:ext cx="1" cy="9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1" name="Text Box 21"/>
              <p:cNvSpPr txBox="1">
                <a:spLocks noChangeArrowheads="1"/>
              </p:cNvSpPr>
              <p:nvPr/>
            </p:nvSpPr>
            <p:spPr bwMode="auto">
              <a:xfrm>
                <a:off x="3975" y="2709"/>
                <a:ext cx="333" cy="34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 dirty="0">
                    <a:solidFill>
                      <a:srgbClr val="003300"/>
                    </a:solidFill>
                    <a:latin typeface="Arial" pitchFamily="34" charset="0"/>
                  </a:rPr>
                  <a:t>Local</a:t>
                </a:r>
              </a:p>
              <a:p>
                <a:pPr algn="ctr"/>
                <a:r>
                  <a:rPr lang="en-US" sz="1000" b="1" dirty="0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 dirty="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62" name="Text Box 22"/>
              <p:cNvSpPr txBox="1">
                <a:spLocks noChangeArrowheads="1"/>
              </p:cNvSpPr>
              <p:nvPr/>
            </p:nvSpPr>
            <p:spPr bwMode="auto">
              <a:xfrm>
                <a:off x="3970" y="2257"/>
                <a:ext cx="517" cy="30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146304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Thread (1, 0)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63" name="Text Box 23"/>
              <p:cNvSpPr txBox="1">
                <a:spLocks noChangeArrowheads="1"/>
              </p:cNvSpPr>
              <p:nvPr/>
            </p:nvSpPr>
            <p:spPr bwMode="auto">
              <a:xfrm>
                <a:off x="3970" y="1926"/>
                <a:ext cx="391" cy="18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Registers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64" name="Line 24"/>
              <p:cNvSpPr>
                <a:spLocks noChangeShapeType="1"/>
              </p:cNvSpPr>
              <p:nvPr/>
            </p:nvSpPr>
            <p:spPr bwMode="auto">
              <a:xfrm flipV="1">
                <a:off x="4422" y="1830"/>
                <a:ext cx="2" cy="4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5" name="Line 25"/>
              <p:cNvSpPr>
                <a:spLocks noChangeShapeType="1"/>
              </p:cNvSpPr>
              <p:nvPr/>
            </p:nvSpPr>
            <p:spPr bwMode="auto">
              <a:xfrm flipV="1">
                <a:off x="4166" y="2111"/>
                <a:ext cx="0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6" name="Line 26"/>
              <p:cNvSpPr>
                <a:spLocks noChangeShapeType="1"/>
              </p:cNvSpPr>
              <p:nvPr/>
            </p:nvSpPr>
            <p:spPr bwMode="auto">
              <a:xfrm flipV="1">
                <a:off x="4141" y="2567"/>
                <a:ext cx="1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7" name="Line 27"/>
              <p:cNvSpPr>
                <a:spLocks noChangeShapeType="1"/>
              </p:cNvSpPr>
              <p:nvPr/>
            </p:nvSpPr>
            <p:spPr bwMode="auto">
              <a:xfrm>
                <a:off x="4347" y="2567"/>
                <a:ext cx="0" cy="57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8" name="Line 28"/>
              <p:cNvSpPr>
                <a:spLocks noChangeShapeType="1"/>
              </p:cNvSpPr>
              <p:nvPr/>
            </p:nvSpPr>
            <p:spPr bwMode="auto">
              <a:xfrm>
                <a:off x="4467" y="2567"/>
                <a:ext cx="0" cy="126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9" name="Line 29"/>
              <p:cNvSpPr>
                <a:spLocks noChangeShapeType="1"/>
              </p:cNvSpPr>
              <p:nvPr/>
            </p:nvSpPr>
            <p:spPr bwMode="auto">
              <a:xfrm>
                <a:off x="4406" y="2567"/>
                <a:ext cx="1" cy="9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0" name="Text Box 30"/>
              <p:cNvSpPr txBox="1">
                <a:spLocks noChangeArrowheads="1"/>
              </p:cNvSpPr>
              <p:nvPr/>
            </p:nvSpPr>
            <p:spPr bwMode="auto">
              <a:xfrm>
                <a:off x="4553" y="1288"/>
                <a:ext cx="1116" cy="1797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Block (1, 0)</a:t>
                </a:r>
                <a:endParaRPr lang="en-US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71" name="Text Box 31"/>
              <p:cNvSpPr txBox="1">
                <a:spLocks noChangeArrowheads="1"/>
              </p:cNvSpPr>
              <p:nvPr/>
            </p:nvSpPr>
            <p:spPr bwMode="auto">
              <a:xfrm>
                <a:off x="4583" y="1609"/>
                <a:ext cx="1061" cy="22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Shared 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72" name="Text Box 32"/>
              <p:cNvSpPr txBox="1">
                <a:spLocks noChangeArrowheads="1"/>
              </p:cNvSpPr>
              <p:nvPr/>
            </p:nvSpPr>
            <p:spPr bwMode="auto">
              <a:xfrm>
                <a:off x="4583" y="2709"/>
                <a:ext cx="332" cy="34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Local</a:t>
                </a:r>
              </a:p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73" name="Text Box 33"/>
              <p:cNvSpPr txBox="1">
                <a:spLocks noChangeArrowheads="1"/>
              </p:cNvSpPr>
              <p:nvPr/>
            </p:nvSpPr>
            <p:spPr bwMode="auto">
              <a:xfrm>
                <a:off x="4578" y="2257"/>
                <a:ext cx="517" cy="30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146304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Thread (0, 0)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74" name="Text Box 34"/>
              <p:cNvSpPr txBox="1">
                <a:spLocks noChangeArrowheads="1"/>
              </p:cNvSpPr>
              <p:nvPr/>
            </p:nvSpPr>
            <p:spPr bwMode="auto">
              <a:xfrm>
                <a:off x="4578" y="1926"/>
                <a:ext cx="391" cy="18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Registers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75" name="Line 35"/>
              <p:cNvSpPr>
                <a:spLocks noChangeShapeType="1"/>
              </p:cNvSpPr>
              <p:nvPr/>
            </p:nvSpPr>
            <p:spPr bwMode="auto">
              <a:xfrm flipV="1">
                <a:off x="5030" y="1830"/>
                <a:ext cx="2" cy="4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6" name="Line 36"/>
              <p:cNvSpPr>
                <a:spLocks noChangeShapeType="1"/>
              </p:cNvSpPr>
              <p:nvPr/>
            </p:nvSpPr>
            <p:spPr bwMode="auto">
              <a:xfrm flipV="1">
                <a:off x="4774" y="2111"/>
                <a:ext cx="0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7" name="Line 37"/>
              <p:cNvSpPr>
                <a:spLocks noChangeShapeType="1"/>
              </p:cNvSpPr>
              <p:nvPr/>
            </p:nvSpPr>
            <p:spPr bwMode="auto">
              <a:xfrm flipV="1">
                <a:off x="4749" y="2567"/>
                <a:ext cx="1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Line 38"/>
              <p:cNvSpPr>
                <a:spLocks noChangeShapeType="1"/>
              </p:cNvSpPr>
              <p:nvPr/>
            </p:nvSpPr>
            <p:spPr bwMode="auto">
              <a:xfrm>
                <a:off x="4955" y="2567"/>
                <a:ext cx="0" cy="57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9" name="Line 39"/>
              <p:cNvSpPr>
                <a:spLocks noChangeShapeType="1"/>
              </p:cNvSpPr>
              <p:nvPr/>
            </p:nvSpPr>
            <p:spPr bwMode="auto">
              <a:xfrm>
                <a:off x="5075" y="2567"/>
                <a:ext cx="0" cy="126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0" name="Line 40"/>
              <p:cNvSpPr>
                <a:spLocks noChangeShapeType="1"/>
              </p:cNvSpPr>
              <p:nvPr/>
            </p:nvSpPr>
            <p:spPr bwMode="auto">
              <a:xfrm>
                <a:off x="5014" y="2567"/>
                <a:ext cx="1" cy="9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1" name="Text Box 41"/>
              <p:cNvSpPr txBox="1">
                <a:spLocks noChangeArrowheads="1"/>
              </p:cNvSpPr>
              <p:nvPr/>
            </p:nvSpPr>
            <p:spPr bwMode="auto">
              <a:xfrm>
                <a:off x="5132" y="2709"/>
                <a:ext cx="332" cy="345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9144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Local</a:t>
                </a:r>
              </a:p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Memory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82" name="Text Box 42"/>
              <p:cNvSpPr txBox="1">
                <a:spLocks noChangeArrowheads="1"/>
              </p:cNvSpPr>
              <p:nvPr/>
            </p:nvSpPr>
            <p:spPr bwMode="auto">
              <a:xfrm>
                <a:off x="5127" y="2257"/>
                <a:ext cx="517" cy="307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146304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Thread (1, 0)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83" name="Text Box 43"/>
              <p:cNvSpPr txBox="1">
                <a:spLocks noChangeArrowheads="1"/>
              </p:cNvSpPr>
              <p:nvPr/>
            </p:nvSpPr>
            <p:spPr bwMode="auto">
              <a:xfrm>
                <a:off x="5127" y="1926"/>
                <a:ext cx="391" cy="188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sz="1000" b="1">
                    <a:solidFill>
                      <a:srgbClr val="003300"/>
                    </a:solidFill>
                    <a:latin typeface="Arial" pitchFamily="34" charset="0"/>
                  </a:rPr>
                  <a:t>Registers</a:t>
                </a:r>
                <a:endParaRPr lang="en-US" sz="1000">
                  <a:solidFill>
                    <a:srgbClr val="003300"/>
                  </a:solidFill>
                  <a:latin typeface="Arial" pitchFamily="34" charset="0"/>
                </a:endParaRPr>
              </a:p>
            </p:txBody>
          </p:sp>
          <p:sp>
            <p:nvSpPr>
              <p:cNvPr id="35884" name="Line 44"/>
              <p:cNvSpPr>
                <a:spLocks noChangeShapeType="1"/>
              </p:cNvSpPr>
              <p:nvPr/>
            </p:nvSpPr>
            <p:spPr bwMode="auto">
              <a:xfrm flipV="1">
                <a:off x="5579" y="1830"/>
                <a:ext cx="2" cy="4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Line 45"/>
              <p:cNvSpPr>
                <a:spLocks noChangeShapeType="1"/>
              </p:cNvSpPr>
              <p:nvPr/>
            </p:nvSpPr>
            <p:spPr bwMode="auto">
              <a:xfrm flipV="1">
                <a:off x="5322" y="2111"/>
                <a:ext cx="0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Line 46"/>
              <p:cNvSpPr>
                <a:spLocks noChangeShapeType="1"/>
              </p:cNvSpPr>
              <p:nvPr/>
            </p:nvSpPr>
            <p:spPr bwMode="auto">
              <a:xfrm flipV="1">
                <a:off x="5298" y="2567"/>
                <a:ext cx="1" cy="1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7" name="Line 47"/>
              <p:cNvSpPr>
                <a:spLocks noChangeShapeType="1"/>
              </p:cNvSpPr>
              <p:nvPr/>
            </p:nvSpPr>
            <p:spPr bwMode="auto">
              <a:xfrm>
                <a:off x="5504" y="2567"/>
                <a:ext cx="0" cy="57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8" name="Line 48"/>
              <p:cNvSpPr>
                <a:spLocks noChangeShapeType="1"/>
              </p:cNvSpPr>
              <p:nvPr/>
            </p:nvSpPr>
            <p:spPr bwMode="auto">
              <a:xfrm>
                <a:off x="5624" y="2567"/>
                <a:ext cx="0" cy="126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49"/>
              <p:cNvSpPr>
                <a:spLocks noChangeShapeType="1"/>
              </p:cNvSpPr>
              <p:nvPr/>
            </p:nvSpPr>
            <p:spPr bwMode="auto">
              <a:xfrm>
                <a:off x="5563" y="2567"/>
                <a:ext cx="1" cy="9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0" name="Text Box 50"/>
              <p:cNvSpPr txBox="1">
                <a:spLocks noChangeArrowheads="1"/>
              </p:cNvSpPr>
              <p:nvPr/>
            </p:nvSpPr>
            <p:spPr bwMode="auto">
              <a:xfrm>
                <a:off x="2842" y="3144"/>
                <a:ext cx="355" cy="1008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96969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1200" b="1">
                    <a:solidFill>
                      <a:srgbClr val="003300"/>
                    </a:solidFill>
                    <a:latin typeface="Arial" pitchFamily="34" charset="0"/>
                  </a:rPr>
                  <a:t>Host</a:t>
                </a:r>
              </a:p>
            </p:txBody>
          </p:sp>
          <p:sp>
            <p:nvSpPr>
              <p:cNvPr id="35891" name="Line 51"/>
              <p:cNvSpPr>
                <a:spLocks noChangeShapeType="1"/>
              </p:cNvSpPr>
              <p:nvPr/>
            </p:nvSpPr>
            <p:spPr bwMode="auto">
              <a:xfrm flipV="1">
                <a:off x="3197" y="3278"/>
                <a:ext cx="19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52"/>
              <p:cNvSpPr>
                <a:spLocks noChangeShapeType="1"/>
              </p:cNvSpPr>
              <p:nvPr/>
            </p:nvSpPr>
            <p:spPr bwMode="auto">
              <a:xfrm flipV="1">
                <a:off x="3197" y="3618"/>
                <a:ext cx="19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53"/>
              <p:cNvSpPr>
                <a:spLocks noChangeShapeType="1"/>
              </p:cNvSpPr>
              <p:nvPr/>
            </p:nvSpPr>
            <p:spPr bwMode="auto">
              <a:xfrm flipV="1">
                <a:off x="3197" y="3958"/>
                <a:ext cx="199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med"/>
                <a:tailEnd type="triangle" w="lg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332131" y="1066800"/>
              <a:ext cx="11240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kern="0" dirty="0">
                  <a:solidFill>
                    <a:srgbClr val="000000"/>
                  </a:solidFill>
                  <a:latin typeface="Arial"/>
                </a:rPr>
                <a:t>One SM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913775" y="1066800"/>
              <a:ext cx="15376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000" kern="0" dirty="0">
                  <a:solidFill>
                    <a:srgbClr val="000000"/>
                  </a:solidFill>
                  <a:latin typeface="Arial"/>
                </a:rPr>
                <a:t>Another SM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8200232" y="1454990"/>
              <a:ext cx="100013" cy="58971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35870" idx="0"/>
            </p:cNvCxnSpPr>
            <p:nvPr/>
          </p:nvCxnSpPr>
          <p:spPr>
            <a:xfrm>
              <a:off x="9627133" y="1485152"/>
              <a:ext cx="74081" cy="589710"/>
            </a:xfrm>
            <a:prstGeom prst="straightConnector1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5847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A0B4-0439-4518-9A27-BDD13D0A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“</a:t>
            </a:r>
            <a:r>
              <a:rPr lang="en-US" dirty="0">
                <a:solidFill>
                  <a:srgbClr val="FFC000"/>
                </a:solidFill>
              </a:rPr>
              <a:t>register</a:t>
            </a:r>
            <a:r>
              <a:rPr lang="en-US" dirty="0"/>
              <a:t>” means in CUDA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0E43-11A2-40D9-B518-6D8EC6E1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59</a:t>
            </a:fld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6B31-93BB-4682-BE72-C57204B324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9437" y="1734708"/>
            <a:ext cx="11515241" cy="4411662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Any variable that you are using in a kernel eats up a register</a:t>
            </a:r>
          </a:p>
          <a:p>
            <a:pPr lvl="1"/>
            <a:r>
              <a:rPr lang="en-US" sz="1600" dirty="0"/>
              <a:t>The variable that you use, it needs to “live” somewhere 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Then every single variable you use in a kernel will burn (at some point in the execution flow) a register</a:t>
            </a:r>
          </a:p>
          <a:p>
            <a:pPr lvl="1"/>
            <a:r>
              <a:rPr lang="en-US" sz="1600" dirty="0"/>
              <a:t>NOTE: even a variable stored in </a:t>
            </a:r>
            <a:r>
              <a:rPr lang="en-US" sz="1600" dirty="0" err="1"/>
              <a:t>ShMem</a:t>
            </a:r>
            <a:r>
              <a:rPr lang="en-US" sz="1600" dirty="0"/>
              <a:t>, for it to be operated on, it’ll eat up a register</a:t>
            </a:r>
            <a:r>
              <a:rPr lang="en-US" sz="1600" b="1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at some point in the execution</a:t>
            </a:r>
          </a:p>
          <a:p>
            <a:endParaRPr lang="en-US" sz="2000" dirty="0"/>
          </a:p>
          <a:p>
            <a:r>
              <a:rPr lang="en-US" sz="2000" dirty="0"/>
              <a:t>As execution advances through a kernel, the number of registers occupied keeps changing</a:t>
            </a:r>
          </a:p>
          <a:p>
            <a:pPr lvl="1"/>
            <a:r>
              <a:rPr lang="en-US" sz="1600" dirty="0"/>
              <a:t>What’s relevant: max number of registers required during the execution of the kernel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/>
              <a:t>: except on Ampere, where one can actually control this…</a:t>
            </a:r>
          </a:p>
        </p:txBody>
      </p:sp>
    </p:spTree>
    <p:extLst>
      <p:ext uri="{BB962C8B-B14F-4D97-AF65-F5344CB8AC3E}">
        <p14:creationId xmlns:p14="http://schemas.microsoft.com/office/powerpoint/2010/main" val="12497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Indexing 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</a:rPr>
                  <a:t>Next three slides: revisit how multiple blocks are used together</a:t>
                </a:r>
              </a:p>
              <a:p>
                <a:pPr lvl="1"/>
                <a:r>
                  <a:rPr lang="en-US" sz="1800" dirty="0">
                    <a:solidFill>
                      <a:srgbClr val="000000"/>
                    </a:solidFill>
                  </a:rPr>
                  <a:t>Fundamental question that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 thread</a:t>
                </a:r>
                <a:r>
                  <a:rPr lang="en-US" sz="1800" dirty="0">
                    <a:solidFill>
                      <a:srgbClr val="000000"/>
                    </a:solidFill>
                  </a:rPr>
                  <a:t> asks in GPU computing: </a:t>
                </a:r>
              </a:p>
              <a:p>
                <a:pPr marL="344487" lvl="1" indent="0" algn="ctr">
                  <a:buNone/>
                </a:pPr>
                <a:r>
                  <a:rPr lang="en-US" sz="1800" b="1" dirty="0">
                    <a:solidFill>
                      <a:srgbClr val="C00000"/>
                    </a:solidFill>
                  </a:rPr>
                  <a:t>What work, or which task, do I have to do?</a:t>
                </a:r>
              </a:p>
              <a:p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</a:rPr>
                  <a:t>First, recall this: there is a </a:t>
                </a:r>
                <a:r>
                  <a:rPr lang="en-US" sz="2200" dirty="0">
                    <a:solidFill>
                      <a:srgbClr val="0070C0"/>
                    </a:solidFill>
                  </a:rPr>
                  <a:t>hard limit</a:t>
                </a:r>
                <a:r>
                  <a:rPr lang="en-US" sz="2200" dirty="0">
                    <a:solidFill>
                      <a:srgbClr val="000000"/>
                    </a:solidFill>
                  </a:rPr>
                  <a:t> on the number of threads you can squeeze in a CUDA block – you can have up to 1024 threads</a:t>
                </a:r>
              </a:p>
              <a:p>
                <a:pPr>
                  <a:buNone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r>
                  <a:rPr lang="en-US" sz="2200" u="sng" dirty="0">
                    <a:solidFill>
                      <a:srgbClr val="000000"/>
                    </a:solidFill>
                  </a:rPr>
                  <a:t>Note</a:t>
                </a:r>
                <a:r>
                  <a:rPr lang="en-US" sz="2200" dirty="0">
                    <a:solidFill>
                      <a:srgbClr val="000000"/>
                    </a:solidFill>
                  </a:rPr>
                  <a:t>: In the vast majority of applications, you need to use many blocks (each of which contains the same number of threads, say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) to get a job done. Next example puts things in perspective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1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145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D458-BD09-45A8-8120-A9A5E0A4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Live registers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E2979-0381-452F-B887-580D7C65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6322B-C2C7-4606-AF7D-3A6F388E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5" y="823393"/>
            <a:ext cx="10703266" cy="585334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F307753-C071-410A-863A-C30B894E6F2E}"/>
              </a:ext>
            </a:extLst>
          </p:cNvPr>
          <p:cNvSpPr/>
          <p:nvPr/>
        </p:nvSpPr>
        <p:spPr>
          <a:xfrm>
            <a:off x="4866724" y="1337594"/>
            <a:ext cx="438308" cy="445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38A7C33-2ED8-46A2-90F5-7C7763B08751}"/>
              </a:ext>
            </a:extLst>
          </p:cNvPr>
          <p:cNvSpPr/>
          <p:nvPr/>
        </p:nvSpPr>
        <p:spPr>
          <a:xfrm>
            <a:off x="4847431" y="702966"/>
            <a:ext cx="438308" cy="445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92BEBA6-D611-4AA8-94B0-219EABBEE352}"/>
              </a:ext>
            </a:extLst>
          </p:cNvPr>
          <p:cNvSpPr/>
          <p:nvPr/>
        </p:nvSpPr>
        <p:spPr>
          <a:xfrm rot="16200000">
            <a:off x="4593871" y="222934"/>
            <a:ext cx="438308" cy="445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40950EE-D0FC-4AE9-AB3C-9093F53B579D}"/>
              </a:ext>
            </a:extLst>
          </p:cNvPr>
          <p:cNvSpPr/>
          <p:nvPr/>
        </p:nvSpPr>
        <p:spPr>
          <a:xfrm rot="16200000">
            <a:off x="3831871" y="222934"/>
            <a:ext cx="438308" cy="44586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97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Programmer View of Register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EC464-0052-4FCA-B330-A64DDC2734A2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7037" y="1276242"/>
            <a:ext cx="4648200" cy="5135563"/>
          </a:xfrm>
        </p:spPr>
        <p:txBody>
          <a:bodyPr/>
          <a:lstStyle/>
          <a:p>
            <a:r>
              <a:rPr lang="en-US" sz="1800" dirty="0"/>
              <a:t>Number of </a:t>
            </a:r>
            <a:r>
              <a:rPr lang="en-US" sz="1800" b="1" u="sng" dirty="0"/>
              <a:t>32 bit</a:t>
            </a:r>
            <a:r>
              <a:rPr lang="en-US" sz="1800" dirty="0"/>
              <a:t> registers in </a:t>
            </a:r>
            <a:r>
              <a:rPr lang="en-US" sz="1800" u="sng" dirty="0"/>
              <a:t>one </a:t>
            </a:r>
            <a:r>
              <a:rPr lang="en-US" sz="1800" u="sng" dirty="0">
                <a:solidFill>
                  <a:srgbClr val="0070C0"/>
                </a:solidFill>
              </a:rPr>
              <a:t>SM</a:t>
            </a:r>
            <a:r>
              <a:rPr lang="en-US" sz="1800" dirty="0"/>
              <a:t>:</a:t>
            </a:r>
          </a:p>
          <a:p>
            <a:pPr lvl="1"/>
            <a:r>
              <a:rPr lang="en-US" sz="1200" dirty="0"/>
              <a:t>8K registers in each SM in G80</a:t>
            </a:r>
          </a:p>
          <a:p>
            <a:pPr lvl="1"/>
            <a:r>
              <a:rPr lang="en-US" sz="1200" dirty="0"/>
              <a:t>16K on Tesla</a:t>
            </a:r>
          </a:p>
          <a:p>
            <a:pPr lvl="1"/>
            <a:r>
              <a:rPr lang="en-US" sz="1200" dirty="0"/>
              <a:t>32K on Fermi</a:t>
            </a:r>
          </a:p>
          <a:p>
            <a:pPr lvl="1"/>
            <a:r>
              <a:rPr lang="en-US" sz="1200" dirty="0"/>
              <a:t>64K on Kepler and Maxwell, Pascal, Volta, and Ampere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r>
              <a:rPr lang="en-US" sz="1800" dirty="0"/>
              <a:t>Registers are </a:t>
            </a:r>
            <a:r>
              <a:rPr lang="en-US" sz="1800" u="sng" dirty="0"/>
              <a:t>dynamically partitioned</a:t>
            </a:r>
            <a:r>
              <a:rPr lang="en-US" sz="1800" dirty="0"/>
              <a:t> across all Blocks assigned to the SM</a:t>
            </a:r>
          </a:p>
          <a:p>
            <a:pPr lvl="1"/>
            <a:endParaRPr lang="en-US" sz="1200" dirty="0"/>
          </a:p>
          <a:p>
            <a:r>
              <a:rPr lang="en-US" sz="1800" dirty="0"/>
              <a:t>Once assigned to a Block, these registers are NOT accessible by threads in other Blocks</a:t>
            </a:r>
          </a:p>
          <a:p>
            <a:pPr lvl="1"/>
            <a:endParaRPr lang="en-US" sz="1200" dirty="0"/>
          </a:p>
          <a:p>
            <a:r>
              <a:rPr lang="en-US" sz="1800" dirty="0"/>
              <a:t>A thread in a Block can only access registers assigned to itself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IMPORTANT</a:t>
            </a:r>
            <a:r>
              <a:rPr lang="en-US" sz="1400" dirty="0"/>
              <a:t>: A thread can have assigned by the compiler up to 255 registers</a:t>
            </a: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6629400" y="1468438"/>
            <a:ext cx="1066800" cy="4572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6629400" y="1468438"/>
            <a:ext cx="1066800" cy="11430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78" name="Rectangle 6"/>
          <p:cNvSpPr>
            <a:spLocks noChangeArrowheads="1"/>
          </p:cNvSpPr>
          <p:nvPr/>
        </p:nvSpPr>
        <p:spPr bwMode="auto">
          <a:xfrm>
            <a:off x="6629400" y="2611438"/>
            <a:ext cx="1066800" cy="1143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6629400" y="3754438"/>
            <a:ext cx="1066800" cy="11430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6629400" y="4897438"/>
            <a:ext cx="1066800" cy="1143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8382000" y="1468438"/>
            <a:ext cx="1066800" cy="457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2" name="Rectangle 10"/>
          <p:cNvSpPr>
            <a:spLocks noChangeArrowheads="1"/>
          </p:cNvSpPr>
          <p:nvPr/>
        </p:nvSpPr>
        <p:spPr bwMode="auto">
          <a:xfrm>
            <a:off x="8382000" y="1468438"/>
            <a:ext cx="1066800" cy="1447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3" name="Rectangle 11"/>
          <p:cNvSpPr>
            <a:spLocks noChangeArrowheads="1"/>
          </p:cNvSpPr>
          <p:nvPr/>
        </p:nvSpPr>
        <p:spPr bwMode="auto">
          <a:xfrm>
            <a:off x="8382000" y="2992438"/>
            <a:ext cx="1066800" cy="14478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4" name="Rectangle 12"/>
          <p:cNvSpPr>
            <a:spLocks noChangeArrowheads="1"/>
          </p:cNvSpPr>
          <p:nvPr/>
        </p:nvSpPr>
        <p:spPr bwMode="auto">
          <a:xfrm>
            <a:off x="8382000" y="4516438"/>
            <a:ext cx="1066800" cy="1447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885" name="Text Box 13"/>
          <p:cNvSpPr txBox="1">
            <a:spLocks noChangeArrowheads="1"/>
          </p:cNvSpPr>
          <p:nvPr/>
        </p:nvSpPr>
        <p:spPr bwMode="auto">
          <a:xfrm>
            <a:off x="6477000" y="1011239"/>
            <a:ext cx="12907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4 blocks</a:t>
            </a:r>
          </a:p>
        </p:txBody>
      </p:sp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8366125" y="990601"/>
            <a:ext cx="12907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3 blocks</a:t>
            </a:r>
          </a:p>
        </p:txBody>
      </p:sp>
      <p:sp>
        <p:nvSpPr>
          <p:cNvPr id="207889" name="Rectangle 17"/>
          <p:cNvSpPr>
            <a:spLocks noChangeArrowheads="1"/>
          </p:cNvSpPr>
          <p:nvPr/>
        </p:nvSpPr>
        <p:spPr bwMode="auto">
          <a:xfrm>
            <a:off x="6781800" y="6172200"/>
            <a:ext cx="31322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Possible per-block partitioning scenarios</a:t>
            </a:r>
            <a:br>
              <a:rPr lang="en-US" sz="1400"/>
            </a:br>
            <a:r>
              <a:rPr lang="en-US" sz="1400"/>
              <a:t>of the RF available on the SM</a:t>
            </a:r>
          </a:p>
        </p:txBody>
      </p:sp>
    </p:spTree>
    <p:extLst>
      <p:ext uri="{BB962C8B-B14F-4D97-AF65-F5344CB8AC3E}">
        <p14:creationId xmlns:p14="http://schemas.microsoft.com/office/powerpoint/2010/main" val="1159933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related: a “level of parsimony” issue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Size of a register: 4 bytes</a:t>
            </a:r>
          </a:p>
          <a:p>
            <a:endParaRPr lang="en-US" dirty="0"/>
          </a:p>
          <a:p>
            <a:r>
              <a:rPr lang="en-US" dirty="0"/>
              <a:t>Is it that if you use a </a:t>
            </a:r>
            <a:r>
              <a:rPr lang="en-US" dirty="0">
                <a:latin typeface="Consolas" panose="020B0609020204030204" pitchFamily="49" charset="0"/>
              </a:rPr>
              <a:t>char</a:t>
            </a:r>
            <a:r>
              <a:rPr lang="en-US" dirty="0"/>
              <a:t> in a kernel, then you don’t use a full register but rather ¼ of it?</a:t>
            </a:r>
          </a:p>
          <a:p>
            <a:pPr lvl="1"/>
            <a:endParaRPr lang="en-US" dirty="0"/>
          </a:p>
          <a:p>
            <a:r>
              <a:rPr lang="en-US" dirty="0"/>
              <a:t>Not really, unfortunately; i.e., there is </a:t>
            </a:r>
            <a:r>
              <a:rPr lang="en-US" dirty="0">
                <a:solidFill>
                  <a:srgbClr val="0070C0"/>
                </a:solidFill>
              </a:rPr>
              <a:t>no parsimony</a:t>
            </a:r>
            <a:r>
              <a:rPr lang="en-US" dirty="0"/>
              <a:t> in usage of a register</a:t>
            </a:r>
          </a:p>
          <a:p>
            <a:pPr lvl="1"/>
            <a:r>
              <a:rPr lang="en-US" dirty="0"/>
              <a:t>Any data type that requires less then or equal to 4 bytes eats up a register</a:t>
            </a:r>
          </a:p>
          <a:p>
            <a:pPr lvl="2"/>
            <a:r>
              <a:rPr lang="en-US" dirty="0"/>
              <a:t>One char thus eats up an entire register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use a double, it eats up two registers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018-5697-4C52-ADE9-4C1ED354D3F1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344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D4D7CF-549E-4A4C-96D7-CBBADD8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left field…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E93BC-0BB6-42A2-9907-7A875BEC1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Q: Who do you think controls/decides the register allocation when executing a kernel?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The compiler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267C1-39FA-4861-8488-1020DE5D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9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Concept of </a:t>
            </a:r>
            <a:r>
              <a:rPr lang="en-US" sz="3200" dirty="0">
                <a:solidFill>
                  <a:srgbClr val="FFC000"/>
                </a:solidFill>
              </a:rPr>
              <a:t>Local Memory</a:t>
            </a:r>
            <a:br>
              <a:rPr lang="en-US" sz="3200" dirty="0"/>
            </a:br>
            <a:r>
              <a:rPr lang="en-US" sz="2000" dirty="0"/>
              <a:t>[“local”: misnomer]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1519" y="1491974"/>
            <a:ext cx="6100763" cy="4648200"/>
          </a:xfrm>
        </p:spPr>
        <p:txBody>
          <a:bodyPr>
            <a:normAutofit fontScale="92500" lnSpcReduction="10000"/>
          </a:bodyPr>
          <a:lstStyle/>
          <a:p>
            <a:pPr marL="284163" indent="-284163"/>
            <a:endParaRPr lang="en-US" sz="2200" dirty="0"/>
          </a:p>
          <a:p>
            <a:pPr marL="284163" indent="-284163"/>
            <a:r>
              <a:rPr lang="en-US" sz="2200" dirty="0"/>
              <a:t>Physically, local memory does not  exist</a:t>
            </a:r>
          </a:p>
          <a:p>
            <a:pPr marL="741363" lvl="1" indent="-284163"/>
            <a:r>
              <a:rPr lang="en-US" sz="1800" dirty="0"/>
              <a:t>In reality, data stored in “local memory” is placed in cache or the global memory at run time or by the compiler</a:t>
            </a:r>
          </a:p>
          <a:p>
            <a:pPr marL="284163" indent="-284163"/>
            <a:endParaRPr lang="en-US" sz="2200" dirty="0"/>
          </a:p>
          <a:p>
            <a:pPr marL="284163" indent="-284163"/>
            <a:r>
              <a:rPr lang="en-US" sz="2200" dirty="0"/>
              <a:t>What gets stored in local memory?</a:t>
            </a:r>
          </a:p>
          <a:p>
            <a:pPr marL="682625" lvl="1" indent="-333375"/>
            <a:r>
              <a:rPr lang="en-US" sz="1800" dirty="0"/>
              <a:t>Register spill, if too many registers are needed for computation (“high register pressure”)</a:t>
            </a:r>
          </a:p>
          <a:p>
            <a:pPr marL="682625" lvl="1" indent="-333375"/>
            <a:r>
              <a:rPr lang="en-US" sz="1800" dirty="0"/>
              <a:t>The stack of the thread</a:t>
            </a:r>
          </a:p>
          <a:p>
            <a:pPr marL="225425" indent="-333375"/>
            <a:endParaRPr lang="en-US" sz="2200" dirty="0"/>
          </a:p>
          <a:p>
            <a:pPr marL="225425" indent="-333375"/>
            <a:r>
              <a:rPr lang="en-US" sz="2200" dirty="0"/>
              <a:t>Quick observations:</a:t>
            </a:r>
          </a:p>
          <a:p>
            <a:pPr marL="682625" lvl="1" indent="-333375"/>
            <a:r>
              <a:rPr lang="en-US" sz="1800" dirty="0"/>
              <a:t>“Local” means that it’s got local scope; i.e., it’s specific to one thread and not visible to any other thread</a:t>
            </a:r>
          </a:p>
          <a:p>
            <a:pPr marL="682625" lvl="1" indent="-333375"/>
            <a:r>
              <a:rPr lang="en-US" sz="1800" dirty="0"/>
              <a:t>Local memory has the same latency as global memory, </a:t>
            </a:r>
            <a:r>
              <a:rPr lang="en-US" sz="1800" i="1" dirty="0"/>
              <a:t>unless</a:t>
            </a:r>
            <a:r>
              <a:rPr lang="en-US" sz="1800" dirty="0"/>
              <a:t> cached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297988" name="Group 4"/>
          <p:cNvGrpSpPr>
            <a:grpSpLocks/>
          </p:cNvGrpSpPr>
          <p:nvPr/>
        </p:nvGrpSpPr>
        <p:grpSpPr bwMode="auto">
          <a:xfrm>
            <a:off x="7083318" y="1176061"/>
            <a:ext cx="4541838" cy="5045075"/>
            <a:chOff x="2842" y="974"/>
            <a:chExt cx="2861" cy="3178"/>
          </a:xfrm>
        </p:grpSpPr>
        <p:sp>
          <p:nvSpPr>
            <p:cNvPr id="297989" name="AutoShape 5"/>
            <p:cNvSpPr>
              <a:spLocks noChangeAspect="1" noChangeArrowheads="1"/>
            </p:cNvSpPr>
            <p:nvPr/>
          </p:nvSpPr>
          <p:spPr bwMode="auto">
            <a:xfrm>
              <a:off x="3362" y="974"/>
              <a:ext cx="2341" cy="3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990" name="Text Box 6"/>
            <p:cNvSpPr txBox="1">
              <a:spLocks noChangeArrowheads="1"/>
            </p:cNvSpPr>
            <p:nvPr/>
          </p:nvSpPr>
          <p:spPr bwMode="auto">
            <a:xfrm>
              <a:off x="3365" y="977"/>
              <a:ext cx="2335" cy="317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</a:rPr>
                <a:t>(Device) Grid</a:t>
              </a:r>
            </a:p>
          </p:txBody>
        </p:sp>
        <p:sp>
          <p:nvSpPr>
            <p:cNvPr id="297991" name="Text Box 7"/>
            <p:cNvSpPr txBox="1">
              <a:spLocks noChangeArrowheads="1"/>
            </p:cNvSpPr>
            <p:nvPr/>
          </p:nvSpPr>
          <p:spPr bwMode="auto">
            <a:xfrm>
              <a:off x="3397" y="3491"/>
              <a:ext cx="2271" cy="26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</a:rPr>
                <a:t>Constant</a:t>
              </a:r>
            </a:p>
            <a:p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2" name="Text Box 8"/>
            <p:cNvSpPr txBox="1">
              <a:spLocks noChangeArrowheads="1"/>
            </p:cNvSpPr>
            <p:nvPr/>
          </p:nvSpPr>
          <p:spPr bwMode="auto">
            <a:xfrm>
              <a:off x="3397" y="3830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</a:rPr>
                <a:t>Texture</a:t>
              </a:r>
            </a:p>
            <a:p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3" name="Text Box 9"/>
            <p:cNvSpPr txBox="1">
              <a:spLocks noChangeArrowheads="1"/>
            </p:cNvSpPr>
            <p:nvPr/>
          </p:nvSpPr>
          <p:spPr bwMode="auto">
            <a:xfrm>
              <a:off x="3397" y="31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</a:rPr>
                <a:t>Global</a:t>
              </a:r>
            </a:p>
            <a:p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4" name="Text Box 10"/>
            <p:cNvSpPr txBox="1">
              <a:spLocks noChangeArrowheads="1"/>
            </p:cNvSpPr>
            <p:nvPr/>
          </p:nvSpPr>
          <p:spPr bwMode="auto">
            <a:xfrm>
              <a:off x="3396" y="1288"/>
              <a:ext cx="1116" cy="179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</a:rPr>
                <a:t>Block (0, 0)</a:t>
              </a:r>
            </a:p>
          </p:txBody>
        </p:sp>
        <p:sp>
          <p:nvSpPr>
            <p:cNvPr id="297995" name="Text Box 11"/>
            <p:cNvSpPr txBox="1">
              <a:spLocks noChangeArrowheads="1"/>
            </p:cNvSpPr>
            <p:nvPr/>
          </p:nvSpPr>
          <p:spPr bwMode="auto">
            <a:xfrm>
              <a:off x="3427" y="1609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Shared 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6" name="Text Box 12"/>
            <p:cNvSpPr txBox="1">
              <a:spLocks noChangeArrowheads="1"/>
            </p:cNvSpPr>
            <p:nvPr/>
          </p:nvSpPr>
          <p:spPr bwMode="auto">
            <a:xfrm>
              <a:off x="3427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7" name="Text Box 13"/>
            <p:cNvSpPr txBox="1">
              <a:spLocks noChangeArrowheads="1"/>
            </p:cNvSpPr>
            <p:nvPr/>
          </p:nvSpPr>
          <p:spPr bwMode="auto">
            <a:xfrm>
              <a:off x="3421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Thread (0, 0)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8" name="Text Box 14"/>
            <p:cNvSpPr txBox="1">
              <a:spLocks noChangeArrowheads="1"/>
            </p:cNvSpPr>
            <p:nvPr/>
          </p:nvSpPr>
          <p:spPr bwMode="auto">
            <a:xfrm>
              <a:off x="3421" y="1926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Registers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7999" name="Line 15"/>
            <p:cNvSpPr>
              <a:spLocks noChangeShapeType="1"/>
            </p:cNvSpPr>
            <p:nvPr/>
          </p:nvSpPr>
          <p:spPr bwMode="auto">
            <a:xfrm flipV="1">
              <a:off x="3874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0" name="Line 16"/>
            <p:cNvSpPr>
              <a:spLocks noChangeShapeType="1"/>
            </p:cNvSpPr>
            <p:nvPr/>
          </p:nvSpPr>
          <p:spPr bwMode="auto">
            <a:xfrm flipV="1">
              <a:off x="3617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1" name="Line 17"/>
            <p:cNvSpPr>
              <a:spLocks noChangeShapeType="1"/>
            </p:cNvSpPr>
            <p:nvPr/>
          </p:nvSpPr>
          <p:spPr bwMode="auto">
            <a:xfrm flipV="1">
              <a:off x="3593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2" name="Line 18"/>
            <p:cNvSpPr>
              <a:spLocks noChangeShapeType="1"/>
            </p:cNvSpPr>
            <p:nvPr/>
          </p:nvSpPr>
          <p:spPr bwMode="auto">
            <a:xfrm>
              <a:off x="3798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3" name="Line 19"/>
            <p:cNvSpPr>
              <a:spLocks noChangeShapeType="1"/>
            </p:cNvSpPr>
            <p:nvPr/>
          </p:nvSpPr>
          <p:spPr bwMode="auto">
            <a:xfrm>
              <a:off x="3919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4" name="Line 20"/>
            <p:cNvSpPr>
              <a:spLocks noChangeShapeType="1"/>
            </p:cNvSpPr>
            <p:nvPr/>
          </p:nvSpPr>
          <p:spPr bwMode="auto">
            <a:xfrm>
              <a:off x="3858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5" name="Text Box 21"/>
            <p:cNvSpPr txBox="1">
              <a:spLocks noChangeArrowheads="1"/>
            </p:cNvSpPr>
            <p:nvPr/>
          </p:nvSpPr>
          <p:spPr bwMode="auto">
            <a:xfrm>
              <a:off x="3975" y="2709"/>
              <a:ext cx="333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06" name="Text Box 22"/>
            <p:cNvSpPr txBox="1">
              <a:spLocks noChangeArrowheads="1"/>
            </p:cNvSpPr>
            <p:nvPr/>
          </p:nvSpPr>
          <p:spPr bwMode="auto">
            <a:xfrm>
              <a:off x="3970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Thread (1, 0)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07" name="Text Box 23"/>
            <p:cNvSpPr txBox="1">
              <a:spLocks noChangeArrowheads="1"/>
            </p:cNvSpPr>
            <p:nvPr/>
          </p:nvSpPr>
          <p:spPr bwMode="auto">
            <a:xfrm>
              <a:off x="3970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Registers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08" name="Line 24"/>
            <p:cNvSpPr>
              <a:spLocks noChangeShapeType="1"/>
            </p:cNvSpPr>
            <p:nvPr/>
          </p:nvSpPr>
          <p:spPr bwMode="auto">
            <a:xfrm flipV="1">
              <a:off x="4422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09" name="Line 25"/>
            <p:cNvSpPr>
              <a:spLocks noChangeShapeType="1"/>
            </p:cNvSpPr>
            <p:nvPr/>
          </p:nvSpPr>
          <p:spPr bwMode="auto">
            <a:xfrm flipV="1">
              <a:off x="4166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0" name="Line 26"/>
            <p:cNvSpPr>
              <a:spLocks noChangeShapeType="1"/>
            </p:cNvSpPr>
            <p:nvPr/>
          </p:nvSpPr>
          <p:spPr bwMode="auto">
            <a:xfrm flipV="1">
              <a:off x="4141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1" name="Line 27"/>
            <p:cNvSpPr>
              <a:spLocks noChangeShapeType="1"/>
            </p:cNvSpPr>
            <p:nvPr/>
          </p:nvSpPr>
          <p:spPr bwMode="auto">
            <a:xfrm>
              <a:off x="4347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2" name="Line 28"/>
            <p:cNvSpPr>
              <a:spLocks noChangeShapeType="1"/>
            </p:cNvSpPr>
            <p:nvPr/>
          </p:nvSpPr>
          <p:spPr bwMode="auto">
            <a:xfrm>
              <a:off x="4467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3" name="Line 29"/>
            <p:cNvSpPr>
              <a:spLocks noChangeShapeType="1"/>
            </p:cNvSpPr>
            <p:nvPr/>
          </p:nvSpPr>
          <p:spPr bwMode="auto">
            <a:xfrm>
              <a:off x="4406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14" name="Text Box 30"/>
            <p:cNvSpPr txBox="1">
              <a:spLocks noChangeArrowheads="1"/>
            </p:cNvSpPr>
            <p:nvPr/>
          </p:nvSpPr>
          <p:spPr bwMode="auto">
            <a:xfrm>
              <a:off x="4553" y="1288"/>
              <a:ext cx="1116" cy="179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</a:rPr>
                <a:t>Block (1, 0)</a:t>
              </a:r>
              <a:endParaRPr lang="en-US">
                <a:solidFill>
                  <a:srgbClr val="003300"/>
                </a:solidFill>
              </a:endParaRPr>
            </a:p>
          </p:txBody>
        </p:sp>
        <p:sp>
          <p:nvSpPr>
            <p:cNvPr id="298015" name="Text Box 31"/>
            <p:cNvSpPr txBox="1">
              <a:spLocks noChangeArrowheads="1"/>
            </p:cNvSpPr>
            <p:nvPr/>
          </p:nvSpPr>
          <p:spPr bwMode="auto">
            <a:xfrm>
              <a:off x="4583" y="1609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Shared 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16" name="Text Box 32"/>
            <p:cNvSpPr txBox="1">
              <a:spLocks noChangeArrowheads="1"/>
            </p:cNvSpPr>
            <p:nvPr/>
          </p:nvSpPr>
          <p:spPr bwMode="auto">
            <a:xfrm>
              <a:off x="4583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17" name="Text Box 33"/>
            <p:cNvSpPr txBox="1">
              <a:spLocks noChangeArrowheads="1"/>
            </p:cNvSpPr>
            <p:nvPr/>
          </p:nvSpPr>
          <p:spPr bwMode="auto">
            <a:xfrm>
              <a:off x="4578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Thread (0, 0)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18" name="Text Box 34"/>
            <p:cNvSpPr txBox="1">
              <a:spLocks noChangeArrowheads="1"/>
            </p:cNvSpPr>
            <p:nvPr/>
          </p:nvSpPr>
          <p:spPr bwMode="auto">
            <a:xfrm>
              <a:off x="4578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Registers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19" name="Line 35"/>
            <p:cNvSpPr>
              <a:spLocks noChangeShapeType="1"/>
            </p:cNvSpPr>
            <p:nvPr/>
          </p:nvSpPr>
          <p:spPr bwMode="auto">
            <a:xfrm flipV="1">
              <a:off x="5030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0" name="Line 36"/>
            <p:cNvSpPr>
              <a:spLocks noChangeShapeType="1"/>
            </p:cNvSpPr>
            <p:nvPr/>
          </p:nvSpPr>
          <p:spPr bwMode="auto">
            <a:xfrm flipV="1">
              <a:off x="4774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1" name="Line 37"/>
            <p:cNvSpPr>
              <a:spLocks noChangeShapeType="1"/>
            </p:cNvSpPr>
            <p:nvPr/>
          </p:nvSpPr>
          <p:spPr bwMode="auto">
            <a:xfrm flipV="1">
              <a:off x="4749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2" name="Line 38"/>
            <p:cNvSpPr>
              <a:spLocks noChangeShapeType="1"/>
            </p:cNvSpPr>
            <p:nvPr/>
          </p:nvSpPr>
          <p:spPr bwMode="auto">
            <a:xfrm>
              <a:off x="4955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3" name="Line 39"/>
            <p:cNvSpPr>
              <a:spLocks noChangeShapeType="1"/>
            </p:cNvSpPr>
            <p:nvPr/>
          </p:nvSpPr>
          <p:spPr bwMode="auto">
            <a:xfrm>
              <a:off x="5075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4" name="Line 40"/>
            <p:cNvSpPr>
              <a:spLocks noChangeShapeType="1"/>
            </p:cNvSpPr>
            <p:nvPr/>
          </p:nvSpPr>
          <p:spPr bwMode="auto">
            <a:xfrm>
              <a:off x="5014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5" name="Text Box 41"/>
            <p:cNvSpPr txBox="1">
              <a:spLocks noChangeArrowheads="1"/>
            </p:cNvSpPr>
            <p:nvPr/>
          </p:nvSpPr>
          <p:spPr bwMode="auto">
            <a:xfrm>
              <a:off x="5132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Memory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26" name="Text Box 42"/>
            <p:cNvSpPr txBox="1">
              <a:spLocks noChangeArrowheads="1"/>
            </p:cNvSpPr>
            <p:nvPr/>
          </p:nvSpPr>
          <p:spPr bwMode="auto">
            <a:xfrm>
              <a:off x="5127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Thread (1, 0)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27" name="Text Box 43"/>
            <p:cNvSpPr txBox="1">
              <a:spLocks noChangeArrowheads="1"/>
            </p:cNvSpPr>
            <p:nvPr/>
          </p:nvSpPr>
          <p:spPr bwMode="auto">
            <a:xfrm>
              <a:off x="5127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</a:rPr>
                <a:t>Registers</a:t>
              </a:r>
              <a:endParaRPr lang="en-US" sz="1000">
                <a:solidFill>
                  <a:srgbClr val="003300"/>
                </a:solidFill>
              </a:endParaRPr>
            </a:p>
          </p:txBody>
        </p:sp>
        <p:sp>
          <p:nvSpPr>
            <p:cNvPr id="298028" name="Line 44"/>
            <p:cNvSpPr>
              <a:spLocks noChangeShapeType="1"/>
            </p:cNvSpPr>
            <p:nvPr/>
          </p:nvSpPr>
          <p:spPr bwMode="auto">
            <a:xfrm flipV="1">
              <a:off x="5579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29" name="Line 45"/>
            <p:cNvSpPr>
              <a:spLocks noChangeShapeType="1"/>
            </p:cNvSpPr>
            <p:nvPr/>
          </p:nvSpPr>
          <p:spPr bwMode="auto">
            <a:xfrm flipV="1">
              <a:off x="5322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0" name="Line 46"/>
            <p:cNvSpPr>
              <a:spLocks noChangeShapeType="1"/>
            </p:cNvSpPr>
            <p:nvPr/>
          </p:nvSpPr>
          <p:spPr bwMode="auto">
            <a:xfrm flipV="1">
              <a:off x="5298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1" name="Line 47"/>
            <p:cNvSpPr>
              <a:spLocks noChangeShapeType="1"/>
            </p:cNvSpPr>
            <p:nvPr/>
          </p:nvSpPr>
          <p:spPr bwMode="auto">
            <a:xfrm>
              <a:off x="5504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2" name="Line 48"/>
            <p:cNvSpPr>
              <a:spLocks noChangeShapeType="1"/>
            </p:cNvSpPr>
            <p:nvPr/>
          </p:nvSpPr>
          <p:spPr bwMode="auto">
            <a:xfrm>
              <a:off x="5624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3" name="Line 49"/>
            <p:cNvSpPr>
              <a:spLocks noChangeShapeType="1"/>
            </p:cNvSpPr>
            <p:nvPr/>
          </p:nvSpPr>
          <p:spPr bwMode="auto">
            <a:xfrm>
              <a:off x="5563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4" name="Text Box 50"/>
            <p:cNvSpPr txBox="1">
              <a:spLocks noChangeArrowheads="1"/>
            </p:cNvSpPr>
            <p:nvPr/>
          </p:nvSpPr>
          <p:spPr bwMode="auto">
            <a:xfrm>
              <a:off x="2842" y="3144"/>
              <a:ext cx="355" cy="100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</a:rPr>
                <a:t>Host</a:t>
              </a:r>
            </a:p>
          </p:txBody>
        </p:sp>
        <p:sp>
          <p:nvSpPr>
            <p:cNvPr id="298035" name="Line 51"/>
            <p:cNvSpPr>
              <a:spLocks noChangeShapeType="1"/>
            </p:cNvSpPr>
            <p:nvPr/>
          </p:nvSpPr>
          <p:spPr bwMode="auto">
            <a:xfrm flipV="1">
              <a:off x="3197" y="327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6" name="Line 52"/>
            <p:cNvSpPr>
              <a:spLocks noChangeShapeType="1"/>
            </p:cNvSpPr>
            <p:nvPr/>
          </p:nvSpPr>
          <p:spPr bwMode="auto">
            <a:xfrm flipV="1">
              <a:off x="3197" y="361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037" name="Line 53"/>
            <p:cNvSpPr>
              <a:spLocks noChangeShapeType="1"/>
            </p:cNvSpPr>
            <p:nvPr/>
          </p:nvSpPr>
          <p:spPr bwMode="auto">
            <a:xfrm flipV="1">
              <a:off x="3197" y="395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6754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Caches</a:t>
            </a:r>
            <a:r>
              <a:rPr lang="en-US" dirty="0"/>
              <a:t> &amp; the </a:t>
            </a:r>
            <a:r>
              <a:rPr lang="en-US" dirty="0">
                <a:solidFill>
                  <a:srgbClr val="FFC000"/>
                </a:solidFill>
              </a:rPr>
              <a:t>Shared</a:t>
            </a:r>
            <a:r>
              <a:rPr lang="en-US" dirty="0"/>
              <a:t> Memory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65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3540" y="966438"/>
            <a:ext cx="6962079" cy="58243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Fermi</a:t>
            </a:r>
          </a:p>
          <a:p>
            <a:pPr lvl="1"/>
            <a:r>
              <a:rPr lang="en-US" sz="1800" dirty="0"/>
              <a:t>Each SM: 64 KB L1 cache &amp; shared memory</a:t>
            </a:r>
          </a:p>
          <a:p>
            <a:pPr lvl="1"/>
            <a:r>
              <a:rPr lang="en-US" sz="1800" dirty="0"/>
              <a:t>All SMs tap into a common 768 KB L2 cache memory</a:t>
            </a:r>
          </a:p>
          <a:p>
            <a:endParaRPr lang="en-US" sz="2100" dirty="0"/>
          </a:p>
          <a:p>
            <a:r>
              <a:rPr lang="en-US" sz="2100" dirty="0"/>
              <a:t>Pascal:</a:t>
            </a:r>
          </a:p>
          <a:p>
            <a:pPr lvl="1"/>
            <a:r>
              <a:rPr lang="en-US" sz="1800" dirty="0"/>
              <a:t>Each SM: Unified 24 KB L1 cache</a:t>
            </a:r>
          </a:p>
          <a:p>
            <a:pPr lvl="1"/>
            <a:r>
              <a:rPr lang="en-US" sz="1800" dirty="0"/>
              <a:t>Each SM: 64 KB shared memory</a:t>
            </a:r>
          </a:p>
          <a:p>
            <a:pPr lvl="1"/>
            <a:r>
              <a:rPr lang="en-US" sz="1800" dirty="0"/>
              <a:t>All SMs tap into 4096 KB of L2 cache memory</a:t>
            </a:r>
          </a:p>
          <a:p>
            <a:endParaRPr lang="en-US" sz="2200" dirty="0"/>
          </a:p>
          <a:p>
            <a:r>
              <a:rPr lang="en-US" sz="2000" dirty="0"/>
              <a:t>Volta:</a:t>
            </a:r>
          </a:p>
          <a:p>
            <a:pPr lvl="1"/>
            <a:r>
              <a:rPr lang="en-US" sz="1800" dirty="0"/>
              <a:t>L1 cache + Shared Mem = 128 KB per SM</a:t>
            </a:r>
          </a:p>
          <a:p>
            <a:pPr lvl="1"/>
            <a:r>
              <a:rPr lang="en-US" sz="1800" dirty="0"/>
              <a:t>One can carve out of 128KB shared memory as follows:</a:t>
            </a:r>
          </a:p>
          <a:p>
            <a:pPr lvl="2"/>
            <a:r>
              <a:rPr lang="en-US" sz="1600" dirty="0"/>
              <a:t>0 KB, 8 KB, 16 KB, 32 KB, 64 KB, or 96 KB</a:t>
            </a:r>
          </a:p>
          <a:p>
            <a:pPr lvl="1"/>
            <a:r>
              <a:rPr lang="en-US" sz="1800" dirty="0"/>
              <a:t>What is not taken by the </a:t>
            </a:r>
            <a:r>
              <a:rPr lang="en-US" sz="1800" dirty="0" err="1"/>
              <a:t>ShMem</a:t>
            </a:r>
            <a:r>
              <a:rPr lang="en-US" sz="1800" dirty="0"/>
              <a:t> becomes L1 cache:</a:t>
            </a:r>
          </a:p>
          <a:p>
            <a:pPr lvl="2"/>
            <a:r>
              <a:rPr lang="en-US" sz="1600" dirty="0"/>
              <a:t>128 KB, 120 KB, 112 KB, 96 KB, 64 KB, 32 KB</a:t>
            </a:r>
          </a:p>
          <a:p>
            <a:pPr lvl="1"/>
            <a:r>
              <a:rPr lang="en-US" sz="1800" dirty="0"/>
              <a:t>All SMs tap into 6144 KB of L2 cache memory</a:t>
            </a:r>
          </a:p>
          <a:p>
            <a:endParaRPr lang="en-US" sz="2000" dirty="0"/>
          </a:p>
          <a:p>
            <a:r>
              <a:rPr lang="en-US" sz="2000" dirty="0"/>
              <a:t>IMPORTANT: Numbers reported are </a:t>
            </a:r>
            <a:r>
              <a:rPr lang="en-US" sz="2000" dirty="0">
                <a:solidFill>
                  <a:srgbClr val="0070C0"/>
                </a:solidFill>
              </a:rPr>
              <a:t>per SM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6653" y="1193235"/>
            <a:ext cx="3124200" cy="5410200"/>
            <a:chOff x="5072063" y="762000"/>
            <a:chExt cx="3614737" cy="6019800"/>
          </a:xfrm>
        </p:grpSpPr>
        <p:sp>
          <p:nvSpPr>
            <p:cNvPr id="8" name="Rectangle 7"/>
            <p:cNvSpPr/>
            <p:nvPr/>
          </p:nvSpPr>
          <p:spPr>
            <a:xfrm>
              <a:off x="5072063" y="762000"/>
              <a:ext cx="3614737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3350" y="1219200"/>
              <a:ext cx="3337560" cy="545846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1412866" y="1193235"/>
            <a:ext cx="1091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Fermi SM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2653610" y="4363844"/>
            <a:ext cx="2950207" cy="1766007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2719180" y="5716859"/>
            <a:ext cx="2884637" cy="691314"/>
          </a:xfrm>
          <a:prstGeom prst="straightConnector1">
            <a:avLst/>
          </a:prstGeom>
          <a:ln w="25400">
            <a:solidFill>
              <a:srgbClr val="5C002E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9E92-C00C-47C7-BDFB-A8FF5384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Ampere</a:t>
            </a:r>
            <a:r>
              <a:rPr lang="en-US" dirty="0"/>
              <a:t> A100 specific, Cache and Shared Memory aspects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D2B97-ECB6-42CA-9D0E-65F55BCB5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cache/Share mem combo: 192 KB/SM in A100 (versus 128 KB/SM in V100)</a:t>
            </a:r>
          </a:p>
          <a:p>
            <a:endParaRPr lang="en-US" dirty="0"/>
          </a:p>
          <a:p>
            <a:r>
              <a:rPr lang="en-US" dirty="0"/>
              <a:t>SECDED ECC protection for L2 cache, as well as the L1 caches and register files inside all SMs</a:t>
            </a:r>
          </a:p>
          <a:p>
            <a:endParaRPr lang="en-US" dirty="0"/>
          </a:p>
          <a:p>
            <a:r>
              <a:rPr lang="en-US" dirty="0"/>
              <a:t>New asynchronous copy instruction loads data directly from global memory into shared memory, optionally bypassing L1 cache, and eliminating the need for intermediate register file (RF) usage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8C184-8DCF-40E2-A7C9-75BC98D2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80FA9017-43B1-4B90-BAD1-12A382B6C71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[</a:t>
                </a:r>
                <a:r>
                  <a:rPr lang="en-US" dirty="0">
                    <a:hlinkClick r:id="rId2"/>
                  </a:rPr>
                  <a:t>NVIDIA Ampere whitepaper</a:t>
                </a:r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80FA9017-43B1-4B90-BAD1-12A382B6C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720D8F-D3CF-40D4-9ECA-45A4DF4B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242" y="4733695"/>
            <a:ext cx="8355435" cy="16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89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9175" y="1546226"/>
            <a:ext cx="4541838" cy="5045075"/>
            <a:chOff x="2842" y="974"/>
            <a:chExt cx="2861" cy="3178"/>
          </a:xfrm>
        </p:grpSpPr>
        <p:sp>
          <p:nvSpPr>
            <p:cNvPr id="37893" name="AutoShape 5"/>
            <p:cNvSpPr>
              <a:spLocks noChangeAspect="1" noChangeArrowheads="1"/>
            </p:cNvSpPr>
            <p:nvPr/>
          </p:nvSpPr>
          <p:spPr bwMode="auto">
            <a:xfrm>
              <a:off x="3362" y="974"/>
              <a:ext cx="2341" cy="3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94" name="Text Box 6"/>
            <p:cNvSpPr txBox="1">
              <a:spLocks noChangeArrowheads="1"/>
            </p:cNvSpPr>
            <p:nvPr/>
          </p:nvSpPr>
          <p:spPr bwMode="auto">
            <a:xfrm>
              <a:off x="3365" y="977"/>
              <a:ext cx="2335" cy="317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(Device) Grid</a:t>
              </a:r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3397" y="3491"/>
              <a:ext cx="2271" cy="269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Constant</a:t>
              </a:r>
            </a:p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896" name="Text Box 8"/>
            <p:cNvSpPr txBox="1">
              <a:spLocks noChangeArrowheads="1"/>
            </p:cNvSpPr>
            <p:nvPr/>
          </p:nvSpPr>
          <p:spPr bwMode="auto">
            <a:xfrm>
              <a:off x="3397" y="3830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Texture</a:t>
              </a:r>
            </a:p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897" name="Text Box 9"/>
            <p:cNvSpPr txBox="1">
              <a:spLocks noChangeArrowheads="1"/>
            </p:cNvSpPr>
            <p:nvPr/>
          </p:nvSpPr>
          <p:spPr bwMode="auto">
            <a:xfrm>
              <a:off x="3397" y="31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Global</a:t>
              </a:r>
            </a:p>
            <a:p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898" name="Text Box 10"/>
            <p:cNvSpPr txBox="1">
              <a:spLocks noChangeArrowheads="1"/>
            </p:cNvSpPr>
            <p:nvPr/>
          </p:nvSpPr>
          <p:spPr bwMode="auto">
            <a:xfrm>
              <a:off x="3396" y="1288"/>
              <a:ext cx="1116" cy="179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Block (0, 0)</a:t>
              </a:r>
            </a:p>
          </p:txBody>
        </p:sp>
        <p:sp>
          <p:nvSpPr>
            <p:cNvPr id="37899" name="Text Box 11"/>
            <p:cNvSpPr txBox="1">
              <a:spLocks noChangeArrowheads="1"/>
            </p:cNvSpPr>
            <p:nvPr/>
          </p:nvSpPr>
          <p:spPr bwMode="auto">
            <a:xfrm>
              <a:off x="3427" y="1609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3427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01" name="Text Box 13"/>
            <p:cNvSpPr txBox="1">
              <a:spLocks noChangeArrowheads="1"/>
            </p:cNvSpPr>
            <p:nvPr/>
          </p:nvSpPr>
          <p:spPr bwMode="auto">
            <a:xfrm>
              <a:off x="3421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02" name="Text Box 14"/>
            <p:cNvSpPr txBox="1">
              <a:spLocks noChangeArrowheads="1"/>
            </p:cNvSpPr>
            <p:nvPr/>
          </p:nvSpPr>
          <p:spPr bwMode="auto">
            <a:xfrm>
              <a:off x="3421" y="1926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03" name="Line 15"/>
            <p:cNvSpPr>
              <a:spLocks noChangeShapeType="1"/>
            </p:cNvSpPr>
            <p:nvPr/>
          </p:nvSpPr>
          <p:spPr bwMode="auto">
            <a:xfrm flipV="1">
              <a:off x="3874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16"/>
            <p:cNvSpPr>
              <a:spLocks noChangeShapeType="1"/>
            </p:cNvSpPr>
            <p:nvPr/>
          </p:nvSpPr>
          <p:spPr bwMode="auto">
            <a:xfrm flipV="1">
              <a:off x="3617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17"/>
            <p:cNvSpPr>
              <a:spLocks noChangeShapeType="1"/>
            </p:cNvSpPr>
            <p:nvPr/>
          </p:nvSpPr>
          <p:spPr bwMode="auto">
            <a:xfrm flipV="1">
              <a:off x="3593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18"/>
            <p:cNvSpPr>
              <a:spLocks noChangeShapeType="1"/>
            </p:cNvSpPr>
            <p:nvPr/>
          </p:nvSpPr>
          <p:spPr bwMode="auto">
            <a:xfrm>
              <a:off x="3798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19"/>
            <p:cNvSpPr>
              <a:spLocks noChangeShapeType="1"/>
            </p:cNvSpPr>
            <p:nvPr/>
          </p:nvSpPr>
          <p:spPr bwMode="auto">
            <a:xfrm>
              <a:off x="3919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8" name="Line 20"/>
            <p:cNvSpPr>
              <a:spLocks noChangeShapeType="1"/>
            </p:cNvSpPr>
            <p:nvPr/>
          </p:nvSpPr>
          <p:spPr bwMode="auto">
            <a:xfrm>
              <a:off x="3858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09" name="Text Box 21"/>
            <p:cNvSpPr txBox="1">
              <a:spLocks noChangeArrowheads="1"/>
            </p:cNvSpPr>
            <p:nvPr/>
          </p:nvSpPr>
          <p:spPr bwMode="auto">
            <a:xfrm>
              <a:off x="3975" y="2709"/>
              <a:ext cx="333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10" name="Text Box 22"/>
            <p:cNvSpPr txBox="1">
              <a:spLocks noChangeArrowheads="1"/>
            </p:cNvSpPr>
            <p:nvPr/>
          </p:nvSpPr>
          <p:spPr bwMode="auto">
            <a:xfrm>
              <a:off x="3970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11" name="Text Box 23"/>
            <p:cNvSpPr txBox="1">
              <a:spLocks noChangeArrowheads="1"/>
            </p:cNvSpPr>
            <p:nvPr/>
          </p:nvSpPr>
          <p:spPr bwMode="auto">
            <a:xfrm>
              <a:off x="3970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12" name="Line 24"/>
            <p:cNvSpPr>
              <a:spLocks noChangeShapeType="1"/>
            </p:cNvSpPr>
            <p:nvPr/>
          </p:nvSpPr>
          <p:spPr bwMode="auto">
            <a:xfrm flipV="1">
              <a:off x="4422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 flipV="1">
              <a:off x="4166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26"/>
            <p:cNvSpPr>
              <a:spLocks noChangeShapeType="1"/>
            </p:cNvSpPr>
            <p:nvPr/>
          </p:nvSpPr>
          <p:spPr bwMode="auto">
            <a:xfrm flipV="1">
              <a:off x="4141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4347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>
              <a:off x="4467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4406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Text Box 30"/>
            <p:cNvSpPr txBox="1">
              <a:spLocks noChangeArrowheads="1"/>
            </p:cNvSpPr>
            <p:nvPr/>
          </p:nvSpPr>
          <p:spPr bwMode="auto">
            <a:xfrm>
              <a:off x="4553" y="1288"/>
              <a:ext cx="1116" cy="179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Block (1, 0)</a:t>
              </a:r>
              <a:endParaRPr lang="en-US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19" name="Text Box 31"/>
            <p:cNvSpPr txBox="1">
              <a:spLocks noChangeArrowheads="1"/>
            </p:cNvSpPr>
            <p:nvPr/>
          </p:nvSpPr>
          <p:spPr bwMode="auto">
            <a:xfrm>
              <a:off x="4583" y="1609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20" name="Text Box 32"/>
            <p:cNvSpPr txBox="1">
              <a:spLocks noChangeArrowheads="1"/>
            </p:cNvSpPr>
            <p:nvPr/>
          </p:nvSpPr>
          <p:spPr bwMode="auto">
            <a:xfrm>
              <a:off x="4583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21" name="Text Box 33"/>
            <p:cNvSpPr txBox="1">
              <a:spLocks noChangeArrowheads="1"/>
            </p:cNvSpPr>
            <p:nvPr/>
          </p:nvSpPr>
          <p:spPr bwMode="auto">
            <a:xfrm>
              <a:off x="4578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22" name="Text Box 34"/>
            <p:cNvSpPr txBox="1">
              <a:spLocks noChangeArrowheads="1"/>
            </p:cNvSpPr>
            <p:nvPr/>
          </p:nvSpPr>
          <p:spPr bwMode="auto">
            <a:xfrm>
              <a:off x="4578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 flipV="1">
              <a:off x="5030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 flipV="1">
              <a:off x="4774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 flipV="1">
              <a:off x="4749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>
              <a:off x="4955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5075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Line 40"/>
            <p:cNvSpPr>
              <a:spLocks noChangeShapeType="1"/>
            </p:cNvSpPr>
            <p:nvPr/>
          </p:nvSpPr>
          <p:spPr bwMode="auto">
            <a:xfrm>
              <a:off x="5014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Text Box 41"/>
            <p:cNvSpPr txBox="1">
              <a:spLocks noChangeArrowheads="1"/>
            </p:cNvSpPr>
            <p:nvPr/>
          </p:nvSpPr>
          <p:spPr bwMode="auto">
            <a:xfrm>
              <a:off x="5132" y="2709"/>
              <a:ext cx="332" cy="34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Local</a:t>
              </a:r>
            </a:p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Memory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30" name="Text Box 42"/>
            <p:cNvSpPr txBox="1">
              <a:spLocks noChangeArrowheads="1"/>
            </p:cNvSpPr>
            <p:nvPr/>
          </p:nvSpPr>
          <p:spPr bwMode="auto">
            <a:xfrm>
              <a:off x="5127" y="2257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31" name="Text Box 43"/>
            <p:cNvSpPr txBox="1">
              <a:spLocks noChangeArrowheads="1"/>
            </p:cNvSpPr>
            <p:nvPr/>
          </p:nvSpPr>
          <p:spPr bwMode="auto">
            <a:xfrm>
              <a:off x="5127" y="1926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00" b="1">
                  <a:solidFill>
                    <a:srgbClr val="003300"/>
                  </a:solidFill>
                  <a:latin typeface="Arial" pitchFamily="34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pitchFamily="34" charset="0"/>
              </a:endParaRPr>
            </a:p>
          </p:txBody>
        </p:sp>
        <p:sp>
          <p:nvSpPr>
            <p:cNvPr id="37932" name="Line 44"/>
            <p:cNvSpPr>
              <a:spLocks noChangeShapeType="1"/>
            </p:cNvSpPr>
            <p:nvPr/>
          </p:nvSpPr>
          <p:spPr bwMode="auto">
            <a:xfrm flipV="1">
              <a:off x="5579" y="1830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3" name="Line 45"/>
            <p:cNvSpPr>
              <a:spLocks noChangeShapeType="1"/>
            </p:cNvSpPr>
            <p:nvPr/>
          </p:nvSpPr>
          <p:spPr bwMode="auto">
            <a:xfrm flipV="1">
              <a:off x="5322" y="2111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4" name="Line 46"/>
            <p:cNvSpPr>
              <a:spLocks noChangeShapeType="1"/>
            </p:cNvSpPr>
            <p:nvPr/>
          </p:nvSpPr>
          <p:spPr bwMode="auto">
            <a:xfrm flipV="1">
              <a:off x="5298" y="2567"/>
              <a:ext cx="1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5" name="Line 47"/>
            <p:cNvSpPr>
              <a:spLocks noChangeShapeType="1"/>
            </p:cNvSpPr>
            <p:nvPr/>
          </p:nvSpPr>
          <p:spPr bwMode="auto">
            <a:xfrm>
              <a:off x="5504" y="2567"/>
              <a:ext cx="0" cy="5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6" name="Line 48"/>
            <p:cNvSpPr>
              <a:spLocks noChangeShapeType="1"/>
            </p:cNvSpPr>
            <p:nvPr/>
          </p:nvSpPr>
          <p:spPr bwMode="auto">
            <a:xfrm>
              <a:off x="5624" y="2567"/>
              <a:ext cx="0" cy="12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7" name="Line 49"/>
            <p:cNvSpPr>
              <a:spLocks noChangeShapeType="1"/>
            </p:cNvSpPr>
            <p:nvPr/>
          </p:nvSpPr>
          <p:spPr bwMode="auto">
            <a:xfrm>
              <a:off x="5563" y="2567"/>
              <a:ext cx="1" cy="9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38" name="Text Box 50"/>
            <p:cNvSpPr txBox="1">
              <a:spLocks noChangeArrowheads="1"/>
            </p:cNvSpPr>
            <p:nvPr/>
          </p:nvSpPr>
          <p:spPr bwMode="auto">
            <a:xfrm>
              <a:off x="2842" y="3144"/>
              <a:ext cx="355" cy="100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b="1">
                <a:solidFill>
                  <a:srgbClr val="003300"/>
                </a:solidFill>
                <a:latin typeface="Arial" pitchFamily="34" charset="0"/>
              </a:endParaRPr>
            </a:p>
            <a:p>
              <a:endParaRPr lang="en-US" sz="1200" b="1">
                <a:solidFill>
                  <a:srgbClr val="003300"/>
                </a:solidFill>
                <a:latin typeface="Arial" pitchFamily="34" charset="0"/>
              </a:endParaRPr>
            </a:p>
            <a:p>
              <a:endParaRPr lang="en-US" sz="1200" b="1">
                <a:solidFill>
                  <a:srgbClr val="003300"/>
                </a:solidFill>
                <a:latin typeface="Arial" pitchFamily="34" charset="0"/>
              </a:endParaRPr>
            </a:p>
            <a:p>
              <a:r>
                <a:rPr lang="en-US" sz="1200" b="1">
                  <a:solidFill>
                    <a:srgbClr val="003300"/>
                  </a:solidFill>
                  <a:latin typeface="Arial" pitchFamily="34" charset="0"/>
                </a:rPr>
                <a:t>Host</a:t>
              </a:r>
            </a:p>
          </p:txBody>
        </p:sp>
        <p:sp>
          <p:nvSpPr>
            <p:cNvPr id="37939" name="Line 51"/>
            <p:cNvSpPr>
              <a:spLocks noChangeShapeType="1"/>
            </p:cNvSpPr>
            <p:nvPr/>
          </p:nvSpPr>
          <p:spPr bwMode="auto">
            <a:xfrm flipV="1">
              <a:off x="3197" y="327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40" name="Line 52"/>
            <p:cNvSpPr>
              <a:spLocks noChangeShapeType="1"/>
            </p:cNvSpPr>
            <p:nvPr/>
          </p:nvSpPr>
          <p:spPr bwMode="auto">
            <a:xfrm flipV="1">
              <a:off x="3197" y="361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41" name="Line 53"/>
            <p:cNvSpPr>
              <a:spLocks noChangeShapeType="1"/>
            </p:cNvSpPr>
            <p:nvPr/>
          </p:nvSpPr>
          <p:spPr bwMode="auto">
            <a:xfrm flipV="1">
              <a:off x="3197" y="395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4272" y="1524000"/>
            <a:ext cx="5416552" cy="444500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Global memory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Main means of communicating R/W Data between </a:t>
            </a:r>
            <a:r>
              <a:rPr lang="en-US" sz="1800" dirty="0">
                <a:solidFill>
                  <a:schemeClr val="accent2"/>
                </a:solidFill>
              </a:rPr>
              <a:t>host </a:t>
            </a:r>
            <a:r>
              <a:rPr lang="en-US" sz="1800" dirty="0"/>
              <a:t>and </a:t>
            </a:r>
            <a:r>
              <a:rPr lang="en-US" sz="1800" dirty="0">
                <a:solidFill>
                  <a:schemeClr val="accent2"/>
                </a:solidFill>
              </a:rPr>
              <a:t>device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Contents visible to all threads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Texture and Constant Memories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Constants initialized by host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Contents visible to all threads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endParaRPr lang="en-US" sz="2200" dirty="0"/>
          </a:p>
          <a:p>
            <a:r>
              <a:rPr lang="en-US" sz="2200" dirty="0"/>
              <a:t>Global, texture and constant memories are accessible by host</a:t>
            </a:r>
          </a:p>
          <a:p>
            <a:pPr lvl="1"/>
            <a:r>
              <a:rPr lang="en-US" sz="1800" dirty="0"/>
              <a:t>Done at high latency, low bandwidth</a:t>
            </a:r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2899317" y="3516362"/>
            <a:ext cx="4088859" cy="2078184"/>
          </a:xfrm>
          <a:prstGeom prst="line">
            <a:avLst/>
          </a:prstGeom>
          <a:noFill/>
          <a:ln w="15875">
            <a:solidFill>
              <a:srgbClr val="0070C0"/>
            </a:solidFill>
            <a:prstDash val="sysDot"/>
            <a:round/>
            <a:headEnd/>
            <a:tailEnd type="arrow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944" name="Line 56"/>
          <p:cNvSpPr>
            <a:spLocks noChangeShapeType="1"/>
          </p:cNvSpPr>
          <p:nvPr/>
        </p:nvSpPr>
        <p:spPr bwMode="auto">
          <a:xfrm>
            <a:off x="1517648" y="3516363"/>
            <a:ext cx="5456238" cy="2617932"/>
          </a:xfrm>
          <a:prstGeom prst="line">
            <a:avLst/>
          </a:prstGeom>
          <a:noFill/>
          <a:ln w="15875">
            <a:solidFill>
              <a:srgbClr val="0070C0"/>
            </a:solidFill>
            <a:prstDash val="sysDot"/>
            <a:round/>
            <a:headEnd/>
            <a:tailEnd type="arrow" w="lg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Global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FFC000"/>
                </a:solidFill>
              </a:rPr>
              <a:t>Constant</a:t>
            </a:r>
            <a:r>
              <a:rPr lang="en-US" sz="3200" dirty="0"/>
              <a:t>, and </a:t>
            </a:r>
            <a:r>
              <a:rPr lang="en-US" sz="3200" dirty="0">
                <a:solidFill>
                  <a:srgbClr val="FFC000"/>
                </a:solidFill>
              </a:rPr>
              <a:t>Texture</a:t>
            </a:r>
            <a:r>
              <a:rPr lang="en-US" sz="3200" dirty="0"/>
              <a:t> Memories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67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47" name="Rectangle 59"/>
              <p:cNvSpPr>
                <a:spLocks noChangeArrowheads="1"/>
              </p:cNvSpPr>
              <p:nvPr/>
            </p:nvSpPr>
            <p:spPr bwMode="auto">
              <a:xfrm>
                <a:off x="166687" y="6564947"/>
                <a:ext cx="78899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rial" pitchFamily="34" charset="0"/>
                  </a:rPr>
                  <a:t>[NVIDIA]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0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7947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87" y="6564947"/>
                <a:ext cx="788999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48" name="Rectangle 60"/>
          <p:cNvSpPr>
            <a:spLocks noChangeArrowheads="1"/>
          </p:cNvSpPr>
          <p:nvPr/>
        </p:nvSpPr>
        <p:spPr bwMode="auto">
          <a:xfrm>
            <a:off x="700328" y="6208909"/>
            <a:ext cx="43979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400" u="sng" dirty="0">
                <a:latin typeface="Arial" pitchFamily="34" charset="0"/>
              </a:rPr>
              <a:t>NOTE</a:t>
            </a:r>
            <a:r>
              <a:rPr lang="en-US" sz="1400" dirty="0">
                <a:latin typeface="Arial" pitchFamily="34" charset="0"/>
              </a:rPr>
              <a:t>:  We will not emphasize texture in ME759.</a:t>
            </a:r>
          </a:p>
        </p:txBody>
      </p:sp>
      <p:sp>
        <p:nvSpPr>
          <p:cNvPr id="37942" name="Line 54"/>
          <p:cNvSpPr>
            <a:spLocks noChangeShapeType="1"/>
          </p:cNvSpPr>
          <p:nvPr/>
        </p:nvSpPr>
        <p:spPr bwMode="auto">
          <a:xfrm>
            <a:off x="955686" y="1791635"/>
            <a:ext cx="6078528" cy="3301067"/>
          </a:xfrm>
          <a:prstGeom prst="line">
            <a:avLst/>
          </a:prstGeom>
          <a:noFill/>
          <a:ln w="15875">
            <a:solidFill>
              <a:srgbClr val="0070C0"/>
            </a:solidFill>
            <a:prstDash val="sysDot"/>
            <a:round/>
            <a:headEnd/>
            <a:tailEnd type="arrow" w="lg" len="sm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3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 Access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68</a:t>
            </a:fld>
            <a:endParaRPr lang="en-US" altLang="en-US" dirty="0"/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4827" y="1269569"/>
            <a:ext cx="11269851" cy="5181600"/>
          </a:xfrm>
        </p:spPr>
        <p:txBody>
          <a:bodyPr/>
          <a:lstStyle/>
          <a:p>
            <a:pPr marL="457200" indent="-457200">
              <a:tabLst>
                <a:tab pos="6861175" algn="l"/>
              </a:tabLst>
            </a:pPr>
            <a:r>
              <a:rPr lang="en-US" sz="1800" dirty="0"/>
              <a:t>Register – dedicated HW on chip - single cycle	NOTE: you don’t have control over this</a:t>
            </a:r>
          </a:p>
          <a:p>
            <a:pPr marL="457200" indent="-457200"/>
            <a:endParaRPr lang="en-US" sz="1800" dirty="0"/>
          </a:p>
          <a:p>
            <a:pPr marL="457200" indent="-457200">
              <a:tabLst>
                <a:tab pos="6861175" algn="l"/>
              </a:tabLst>
            </a:pPr>
            <a:r>
              <a:rPr lang="en-US" sz="1800" dirty="0"/>
              <a:t>Shared Memory – dedicated HW on chip – a few cycles	NOTE: physically, like L1 cache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/>
              <a:t>Local Memory – DRAM, (if not in cache - *slow*; if cached – relatively fast)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/>
              <a:t>Global Memory – DRAM, no cache - *slow*; cached, is fast…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/>
              <a:t>Constant Memory – DRAM, cached, 10s…100s of cycles, depending on cache locality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/>
              <a:t>Texture Memory – DRAM, cached, 10s…100s of cycles, depending on cache locality</a:t>
            </a:r>
          </a:p>
          <a:p>
            <a:pPr marL="457200" indent="-457200"/>
            <a:endParaRPr lang="en-US" sz="1800" dirty="0"/>
          </a:p>
          <a:p>
            <a:pPr marL="457200" indent="-457200"/>
            <a:r>
              <a:rPr lang="en-US" sz="1800" dirty="0"/>
              <a:t>Instruction Memory (invisible) – DRAM, cached</a:t>
            </a:r>
          </a:p>
        </p:txBody>
      </p:sp>
    </p:spTree>
    <p:extLst>
      <p:ext uri="{BB962C8B-B14F-4D97-AF65-F5344CB8AC3E}">
        <p14:creationId xmlns:p14="http://schemas.microsoft.com/office/powerpoint/2010/main" val="279616644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D836A-B6C0-45E7-ACB7-62B6E1EB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A60C-5EC0-4A30-9E3E-F1AD4B17CF03}" type="slidenum">
              <a:rPr lang="en-US" altLang="en-US" smtClean="0"/>
              <a:pPr/>
              <a:t>69</a:t>
            </a:fld>
            <a:endParaRPr lang="en-US" altLang="en-US" dirty="0"/>
          </a:p>
        </p:txBody>
      </p:sp>
      <p:graphicFrame>
        <p:nvGraphicFramePr>
          <p:cNvPr id="128072" name="Group 72"/>
          <p:cNvGraphicFramePr>
            <a:graphicFrameLocks noGrp="1"/>
          </p:cNvGraphicFramePr>
          <p:nvPr/>
        </p:nvGraphicFramePr>
        <p:xfrm>
          <a:off x="1981201" y="2743200"/>
          <a:ext cx="8221663" cy="2072640"/>
        </p:xfrm>
        <a:graphic>
          <a:graphicData uri="http://schemas.openxmlformats.org/drawingml/2006/table">
            <a:tbl>
              <a:tblPr/>
              <a:tblGrid>
                <a:gridCol w="149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Memory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Location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Cached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Access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itchFamily="34" charset="0"/>
                        </a:rPr>
                        <a:t>Who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Register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itchFamily="34" charset="0"/>
                          <a:ea typeface="+mn-ea"/>
                          <a:cs typeface="+mn-cs"/>
                        </a:rPr>
                        <a:t>On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-chip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Read/write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One thread only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Shared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pitchFamily="34" charset="0"/>
                        </a:rPr>
                        <a:t>On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-chip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Read/write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All threads in a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Global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</a:rPr>
                        <a:t>Off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-chip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Read/write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All threads + 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Constant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</a:rPr>
                        <a:t>Off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-chip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All threads + 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Texture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</a:rPr>
                        <a:t>Off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-chip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All threads + host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074" name="Rectangle 74"/>
          <p:cNvSpPr>
            <a:spLocks noChangeArrowheads="1"/>
          </p:cNvSpPr>
          <p:nvPr/>
        </p:nvSpPr>
        <p:spPr bwMode="auto">
          <a:xfrm>
            <a:off x="2971742" y="5767478"/>
            <a:ext cx="62405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Off-chip means on the GPU but not on the SM, </a:t>
            </a:r>
            <a:br>
              <a:rPr lang="en-US" dirty="0"/>
            </a:br>
            <a:r>
              <a:rPr lang="en-US" dirty="0"/>
              <a:t>which translates into high latency.</a:t>
            </a:r>
          </a:p>
        </p:txBody>
      </p:sp>
    </p:spTree>
    <p:extLst>
      <p:ext uri="{BB962C8B-B14F-4D97-AF65-F5344CB8AC3E}">
        <p14:creationId xmlns:p14="http://schemas.microsoft.com/office/powerpoint/2010/main" val="13204813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Vector (filled)"/>
          <p:cNvGrpSpPr/>
          <p:nvPr/>
        </p:nvGrpSpPr>
        <p:grpSpPr bwMode="hidden">
          <a:xfrm>
            <a:off x="1768929" y="3413292"/>
            <a:ext cx="7200800" cy="480053"/>
            <a:chOff x="1165920" y="2429027"/>
            <a:chExt cx="8640960" cy="432048"/>
          </a:xfrm>
        </p:grpSpPr>
        <p:sp>
          <p:nvSpPr>
            <p:cNvPr id="21" name="Rounded Rectangle 20"/>
            <p:cNvSpPr/>
            <p:nvPr/>
          </p:nvSpPr>
          <p:spPr bwMode="hidden">
            <a:xfrm>
              <a:off x="1165920" y="2429027"/>
              <a:ext cx="8640960" cy="432048"/>
            </a:xfrm>
            <a:prstGeom prst="roundRect">
              <a:avLst/>
            </a:prstGeom>
            <a:gradFill>
              <a:lin ang="10800000" scaled="0"/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Connector 24"/>
            <p:cNvCxnSpPr/>
            <p:nvPr/>
          </p:nvCxnSpPr>
          <p:spPr bwMode="hidden">
            <a:xfrm flipV="1">
              <a:off x="33261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hidden">
            <a:xfrm flipV="1">
              <a:off x="22460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hidden">
            <a:xfrm flipV="1">
              <a:off x="27861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hidden">
            <a:xfrm flipV="1">
              <a:off x="17059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hidden">
            <a:xfrm flipV="1">
              <a:off x="14359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hidden">
            <a:xfrm flipV="1">
              <a:off x="19760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hidden">
            <a:xfrm flipV="1">
              <a:off x="25160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hidden">
            <a:xfrm flipV="1">
              <a:off x="30561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hidden">
            <a:xfrm flipV="1">
              <a:off x="54864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hidden">
            <a:xfrm flipV="1">
              <a:off x="44062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 bwMode="hidden">
            <a:xfrm flipV="1">
              <a:off x="49463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hidden">
            <a:xfrm flipV="1">
              <a:off x="38662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hidden">
            <a:xfrm flipV="1">
              <a:off x="35961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hidden">
            <a:xfrm flipV="1">
              <a:off x="41362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hidden">
            <a:xfrm flipV="1">
              <a:off x="46763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hidden">
            <a:xfrm flipV="1">
              <a:off x="52163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hidden">
            <a:xfrm flipV="1">
              <a:off x="764664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hidden">
            <a:xfrm flipV="1">
              <a:off x="65665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hidden">
            <a:xfrm flipV="1">
              <a:off x="710658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hidden">
            <a:xfrm flipV="1">
              <a:off x="60264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hidden">
            <a:xfrm flipV="1">
              <a:off x="57564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hidden">
            <a:xfrm flipV="1">
              <a:off x="62964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hidden">
            <a:xfrm flipV="1">
              <a:off x="68365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hidden">
            <a:xfrm flipV="1">
              <a:off x="737661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hidden">
            <a:xfrm flipV="1">
              <a:off x="872676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 bwMode="hidden">
            <a:xfrm flipV="1">
              <a:off x="926682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hidden">
            <a:xfrm flipV="1">
              <a:off x="818670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 bwMode="hidden">
            <a:xfrm flipV="1">
              <a:off x="791667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 bwMode="hidden">
            <a:xfrm flipV="1">
              <a:off x="845673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hidden">
            <a:xfrm flipV="1">
              <a:off x="899679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 bwMode="hidden">
            <a:xfrm flipV="1">
              <a:off x="9536850" y="2429027"/>
              <a:ext cx="0" cy="4320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 Indexing Demo: The multi-block case</a:t>
            </a:r>
          </a:p>
        </p:txBody>
      </p:sp>
      <p:sp>
        <p:nvSpPr>
          <p:cNvPr id="145" name="Content Placeholder 2"/>
          <p:cNvSpPr>
            <a:spLocks noGrp="1"/>
          </p:cNvSpPr>
          <p:nvPr>
            <p:ph idx="4294967295"/>
          </p:nvPr>
        </p:nvSpPr>
        <p:spPr>
          <a:xfrm>
            <a:off x="598715" y="1600200"/>
            <a:ext cx="9975668" cy="1371600"/>
          </a:xfrm>
        </p:spPr>
        <p:txBody>
          <a:bodyPr/>
          <a:lstStyle/>
          <a:p>
            <a:pPr lvl="0"/>
            <a:r>
              <a:rPr lang="en-GB" sz="2000" dirty="0">
                <a:solidFill>
                  <a:srgbClr val="000000"/>
                </a:solidFill>
              </a:rPr>
              <a:t>When working w/ multiple blocks – you will likely be using more than just </a:t>
            </a:r>
            <a:r>
              <a:rPr lang="en-GB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Consider indexing into an 1D array, </a:t>
            </a:r>
            <a:r>
              <a:rPr lang="en-GB" sz="1800" dirty="0">
                <a:solidFill>
                  <a:srgbClr val="0070C0"/>
                </a:solidFill>
              </a:rPr>
              <a:t>one thread accessing one element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Assume you have </a:t>
            </a:r>
            <a:r>
              <a:rPr lang="en-GB" sz="1800" b="1" u="sng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M=8</a:t>
            </a:r>
            <a:r>
              <a:rPr lang="en-GB" sz="1800" dirty="0">
                <a:solidFill>
                  <a:srgbClr val="000000"/>
                </a:solidFill>
              </a:rPr>
              <a:t> threads per block and the array is 32 entries long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598715" y="5105400"/>
            <a:ext cx="8991600" cy="1209675"/>
          </a:xfrm>
        </p:spPr>
        <p:txBody>
          <a:bodyPr/>
          <a:lstStyle/>
          <a:p>
            <a:r>
              <a:rPr lang="en-GB" sz="2000" dirty="0">
                <a:solidFill>
                  <a:srgbClr val="000000"/>
                </a:solidFill>
              </a:rPr>
              <a:t>With </a:t>
            </a:r>
            <a:r>
              <a:rPr lang="en-GB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2000" dirty="0">
                <a:solidFill>
                  <a:srgbClr val="000000"/>
                </a:solidFill>
              </a:rPr>
              <a:t> threads per 1D CUDA block, the array 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GB" sz="2000" dirty="0">
                <a:solidFill>
                  <a:srgbClr val="000000"/>
                </a:solidFill>
              </a:rPr>
              <a:t> that a thread works on is:</a:t>
            </a:r>
          </a:p>
          <a:p>
            <a:pPr marL="0" indent="0">
              <a:buNone/>
            </a:pPr>
            <a:endParaRPr lang="en-GB" sz="1000" dirty="0">
              <a:solidFill>
                <a:srgbClr val="8AAD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8AAD00"/>
                </a:solidFill>
                <a:latin typeface="Courier New" panose="02070309020205020404" pitchFamily="49" charset="0"/>
                <a:cs typeface="Courier New" pitchFamily="49" charset="0"/>
              </a:rPr>
              <a:t>	</a:t>
            </a:r>
            <a:r>
              <a:rPr lang="en-GB" sz="1600" b="1" dirty="0" err="1">
                <a:solidFill>
                  <a:srgbClr val="8AAD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b="1" dirty="0">
                <a:solidFill>
                  <a:srgbClr val="B9E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GB" sz="12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44" name="Vector (numbered)"/>
          <p:cNvGrpSpPr/>
          <p:nvPr/>
        </p:nvGrpSpPr>
        <p:grpSpPr>
          <a:xfrm>
            <a:off x="1768930" y="3413287"/>
            <a:ext cx="7200800" cy="480058"/>
            <a:chOff x="1165920" y="2969084"/>
            <a:chExt cx="8640960" cy="432052"/>
          </a:xfrm>
        </p:grpSpPr>
        <p:sp>
          <p:nvSpPr>
            <p:cNvPr id="67" name="Round Same Side Corner Rectangle 66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030A0"/>
                  </a:solidFill>
                </a:rPr>
                <a:t>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6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7030A0"/>
                  </a:solidFill>
                </a:rPr>
                <a:t>7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C00000"/>
                  </a:solidFill>
                </a:rPr>
                <a:t>6</a:t>
              </a:r>
            </a:p>
          </p:txBody>
        </p:sp>
      </p:grpSp>
      <p:grpSp>
        <p:nvGrpSpPr>
          <p:cNvPr id="194" name="threadIdx"/>
          <p:cNvGrpSpPr/>
          <p:nvPr/>
        </p:nvGrpSpPr>
        <p:grpSpPr>
          <a:xfrm>
            <a:off x="1768932" y="3037114"/>
            <a:ext cx="7200798" cy="345642"/>
            <a:chOff x="1165923" y="2495514"/>
            <a:chExt cx="8640958" cy="311078"/>
          </a:xfrm>
        </p:grpSpPr>
        <p:sp>
          <p:nvSpPr>
            <p:cNvPr id="146" name="TextBox 145"/>
            <p:cNvSpPr txBox="1"/>
            <p:nvPr/>
          </p:nvSpPr>
          <p:spPr bwMode="auto">
            <a:xfrm>
              <a:off x="1165923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 bwMode="auto">
            <a:xfrm>
              <a:off x="3326159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 bwMode="auto">
            <a:xfrm>
              <a:off x="5486400" y="2501893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7646642" y="2495514"/>
              <a:ext cx="2160239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6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threadIdx.x</a:t>
              </a:r>
              <a:endParaRPr lang="en-GB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50" name="Left Brace 149"/>
          <p:cNvSpPr/>
          <p:nvPr/>
        </p:nvSpPr>
        <p:spPr>
          <a:xfrm rot="16200000">
            <a:off x="2556518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Left Brace 150"/>
          <p:cNvSpPr/>
          <p:nvPr/>
        </p:nvSpPr>
        <p:spPr>
          <a:xfrm rot="16200000">
            <a:off x="4356718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Left Brace 151"/>
          <p:cNvSpPr/>
          <p:nvPr/>
        </p:nvSpPr>
        <p:spPr>
          <a:xfrm rot="16200000">
            <a:off x="6156920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Left Brace 153"/>
          <p:cNvSpPr/>
          <p:nvPr/>
        </p:nvSpPr>
        <p:spPr>
          <a:xfrm rot="16200000">
            <a:off x="7957121" y="3126344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3" name="blockIdx"/>
          <p:cNvGrpSpPr/>
          <p:nvPr/>
        </p:nvGrpSpPr>
        <p:grpSpPr>
          <a:xfrm>
            <a:off x="1768928" y="4243380"/>
            <a:ext cx="7200798" cy="307779"/>
            <a:chOff x="1165919" y="3581153"/>
            <a:chExt cx="8640957" cy="277001"/>
          </a:xfrm>
        </p:grpSpPr>
        <p:sp>
          <p:nvSpPr>
            <p:cNvPr id="155" name="TextBox 154"/>
            <p:cNvSpPr txBox="1"/>
            <p:nvPr/>
          </p:nvSpPr>
          <p:spPr bwMode="auto">
            <a:xfrm>
              <a:off x="1165919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= 0</a:t>
              </a: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3326162" y="3581155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chemeClr val="accent5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</a:t>
              </a: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5486398" y="3581154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 = 2</a:t>
              </a:r>
            </a:p>
          </p:txBody>
        </p:sp>
        <p:sp>
          <p:nvSpPr>
            <p:cNvPr id="159" name="TextBox 158"/>
            <p:cNvSpPr txBox="1"/>
            <p:nvPr/>
          </p:nvSpPr>
          <p:spPr bwMode="auto">
            <a:xfrm>
              <a:off x="7646637" y="3581153"/>
              <a:ext cx="2160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GB" sz="1400" b="1" dirty="0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blockIdx.x</a:t>
              </a:r>
              <a:r>
                <a:rPr lang="en-GB" sz="1400" b="1" dirty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 = 3</a:t>
              </a:r>
            </a:p>
          </p:txBody>
        </p:sp>
      </p:grpSp>
      <p:grpSp>
        <p:nvGrpSpPr>
          <p:cNvPr id="160" name="Vector (unnumbered)"/>
          <p:cNvGrpSpPr/>
          <p:nvPr/>
        </p:nvGrpSpPr>
        <p:grpSpPr>
          <a:xfrm>
            <a:off x="1768929" y="3413287"/>
            <a:ext cx="7200800" cy="480058"/>
            <a:chOff x="1165920" y="2969084"/>
            <a:chExt cx="8640960" cy="432052"/>
          </a:xfrm>
        </p:grpSpPr>
        <p:sp>
          <p:nvSpPr>
            <p:cNvPr id="161" name="Round Same Side Corner Rectangle 160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3" name="Round Same Side Corner Rectangle 162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FF00"/>
                </a:solidFill>
              </a:endParaRPr>
            </a:p>
          </p:txBody>
        </p:sp>
      </p:grpSp>
      <p:sp>
        <p:nvSpPr>
          <p:cNvPr id="153" name="Rectangle 77"/>
          <p:cNvSpPr>
            <a:spLocks noChangeArrowheads="1"/>
          </p:cNvSpPr>
          <p:nvPr/>
        </p:nvSpPr>
        <p:spPr bwMode="auto">
          <a:xfrm>
            <a:off x="92530" y="6642977"/>
            <a:ext cx="62388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700" dirty="0">
                <a:latin typeface="Arial" pitchFamily="34" charset="0"/>
              </a:rPr>
              <a:t>[NVIDIA]</a:t>
            </a:r>
            <a:r>
              <a:rPr lang="en-US" sz="700" dirty="0">
                <a:latin typeface="Garamond"/>
              </a:rPr>
              <a:t>→</a:t>
            </a:r>
            <a:endParaRPr lang="en-US" sz="700" dirty="0">
              <a:latin typeface="Arial" pitchFamily="34" charset="0"/>
            </a:endParaRPr>
          </a:p>
        </p:txBody>
      </p:sp>
      <p:sp>
        <p:nvSpPr>
          <p:cNvPr id="156" name="Title 1"/>
          <p:cNvSpPr txBox="1">
            <a:spLocks/>
          </p:cNvSpPr>
          <p:nvPr/>
        </p:nvSpPr>
        <p:spPr bwMode="auto">
          <a:xfrm>
            <a:off x="2486238" y="952900"/>
            <a:ext cx="6790640" cy="47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GB" sz="2000" dirty="0"/>
              <a:t>[Important to grasp: shows </a:t>
            </a:r>
            <a:r>
              <a:rPr lang="en-GB" sz="2000" dirty="0">
                <a:solidFill>
                  <a:srgbClr val="0070C0"/>
                </a:solidFill>
              </a:rPr>
              <a:t>thread-to-task</a:t>
            </a:r>
            <a:r>
              <a:rPr lang="en-GB" sz="2000" dirty="0"/>
              <a:t> mapping</a:t>
            </a:r>
            <a:r>
              <a:rPr lang="en-GB" sz="2400" dirty="0"/>
              <a:t>]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98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Putting things in perspective: The 3 most important GPU memory spaces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5B35-C61C-44BE-B148-85AD522827A1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14622" y="949025"/>
            <a:ext cx="7108552" cy="320675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41313" indent="-341313"/>
            <a:r>
              <a:rPr lang="en-US" sz="1800" dirty="0"/>
              <a:t>Register: per-thread basis</a:t>
            </a:r>
          </a:p>
          <a:p>
            <a:pPr marL="854075" lvl="1" indent="-403225"/>
            <a:r>
              <a:rPr lang="en-US" sz="1600" dirty="0"/>
              <a:t>Private per thread</a:t>
            </a:r>
          </a:p>
          <a:p>
            <a:pPr marL="854075" lvl="1" indent="-403225"/>
            <a:r>
              <a:rPr lang="en-US" sz="1600" dirty="0"/>
              <a:t>Can spill into local memory (potential performance hit unless cached)</a:t>
            </a:r>
          </a:p>
          <a:p>
            <a:pPr marL="341313" indent="-341313"/>
            <a:r>
              <a:rPr lang="en-US" sz="1800" dirty="0"/>
              <a:t>Shared Memory:  per-block basis</a:t>
            </a:r>
          </a:p>
          <a:p>
            <a:pPr marL="854075" lvl="1" indent="-403225"/>
            <a:r>
              <a:rPr lang="en-US" sz="1600" dirty="0"/>
              <a:t>Shared by threads of the same block</a:t>
            </a:r>
          </a:p>
          <a:p>
            <a:pPr marL="854075" lvl="1" indent="-403225"/>
            <a:r>
              <a:rPr lang="en-US" sz="1600" dirty="0"/>
              <a:t>Used for: intra-block inter-thread communication</a:t>
            </a:r>
          </a:p>
          <a:p>
            <a:pPr marL="341313" indent="-341313"/>
            <a:r>
              <a:rPr lang="en-US" sz="1800" dirty="0"/>
              <a:t>Global Memory: per-application basis</a:t>
            </a:r>
          </a:p>
          <a:p>
            <a:pPr marL="854075" lvl="1" indent="-403225"/>
            <a:r>
              <a:rPr lang="en-US" sz="1600" dirty="0"/>
              <a:t>Available for use by all threads</a:t>
            </a:r>
          </a:p>
          <a:p>
            <a:pPr marL="854075" lvl="1" indent="-403225"/>
            <a:r>
              <a:rPr lang="en-US" sz="1600" dirty="0"/>
              <a:t>Used for: global access, all threads</a:t>
            </a:r>
          </a:p>
          <a:p>
            <a:pPr marL="854075" lvl="1" indent="-403225"/>
            <a:r>
              <a:rPr lang="en-US" sz="1600" dirty="0"/>
              <a:t>Also used for inter-grid communication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DBB260-692A-4DA6-B7E2-F8BC9724E804}"/>
              </a:ext>
            </a:extLst>
          </p:cNvPr>
          <p:cNvGrpSpPr/>
          <p:nvPr/>
        </p:nvGrpSpPr>
        <p:grpSpPr>
          <a:xfrm>
            <a:off x="468826" y="928608"/>
            <a:ext cx="3429000" cy="1447800"/>
            <a:chOff x="1600200" y="990600"/>
            <a:chExt cx="3429000" cy="1447800"/>
          </a:xfrm>
        </p:grpSpPr>
        <p:sp>
          <p:nvSpPr>
            <p:cNvPr id="199841" name="Rectangle 161"/>
            <p:cNvSpPr>
              <a:spLocks noChangeArrowheads="1"/>
            </p:cNvSpPr>
            <p:nvPr/>
          </p:nvSpPr>
          <p:spPr bwMode="auto">
            <a:xfrm>
              <a:off x="1600200" y="990600"/>
              <a:ext cx="3429000" cy="144780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9685" name="Group 5"/>
            <p:cNvGrpSpPr>
              <a:grpSpLocks/>
            </p:cNvGrpSpPr>
            <p:nvPr/>
          </p:nvGrpSpPr>
          <p:grpSpPr bwMode="auto">
            <a:xfrm>
              <a:off x="1755775" y="1066800"/>
              <a:ext cx="946150" cy="1157288"/>
              <a:chOff x="343" y="681"/>
              <a:chExt cx="596" cy="729"/>
            </a:xfrm>
          </p:grpSpPr>
          <p:sp>
            <p:nvSpPr>
              <p:cNvPr id="199686" name="Freeform 6"/>
              <p:cNvSpPr>
                <a:spLocks noChangeAspect="1"/>
              </p:cNvSpPr>
              <p:nvPr/>
            </p:nvSpPr>
            <p:spPr bwMode="auto">
              <a:xfrm>
                <a:off x="600" y="885"/>
                <a:ext cx="81" cy="525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7" name="Text Box 7"/>
              <p:cNvSpPr txBox="1">
                <a:spLocks noChangeArrowheads="1"/>
              </p:cNvSpPr>
              <p:nvPr/>
            </p:nvSpPr>
            <p:spPr bwMode="auto">
              <a:xfrm>
                <a:off x="343" y="681"/>
                <a:ext cx="596" cy="231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accent2"/>
                    </a:solidFill>
                    <a:latin typeface="Arial" pitchFamily="34" charset="0"/>
                  </a:rPr>
                  <a:t>Thread</a:t>
                </a:r>
              </a:p>
            </p:txBody>
          </p:sp>
        </p:grpSp>
        <p:sp>
          <p:nvSpPr>
            <p:cNvPr id="199688" name="Rectangle 8"/>
            <p:cNvSpPr>
              <a:spLocks noChangeArrowheads="1"/>
            </p:cNvSpPr>
            <p:nvPr/>
          </p:nvSpPr>
          <p:spPr bwMode="auto">
            <a:xfrm>
              <a:off x="2847976" y="1619250"/>
              <a:ext cx="1935163" cy="420688"/>
            </a:xfrm>
            <a:prstGeom prst="rect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>
                  <a:latin typeface="Arial" pitchFamily="34" charset="0"/>
                </a:rPr>
                <a:t>Register</a:t>
              </a:r>
            </a:p>
          </p:txBody>
        </p:sp>
        <p:sp>
          <p:nvSpPr>
            <p:cNvPr id="199689" name="Line 9"/>
            <p:cNvSpPr>
              <a:spLocks noChangeShapeType="1"/>
            </p:cNvSpPr>
            <p:nvPr/>
          </p:nvSpPr>
          <p:spPr bwMode="auto">
            <a:xfrm>
              <a:off x="2265364" y="1828800"/>
              <a:ext cx="58578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B20EB-EC04-48CF-AC81-594952A26EA6}"/>
              </a:ext>
            </a:extLst>
          </p:cNvPr>
          <p:cNvGrpSpPr/>
          <p:nvPr/>
        </p:nvGrpSpPr>
        <p:grpSpPr>
          <a:xfrm>
            <a:off x="468826" y="4281408"/>
            <a:ext cx="8566150" cy="2413000"/>
            <a:chOff x="1676400" y="4343400"/>
            <a:chExt cx="8566150" cy="2413000"/>
          </a:xfrm>
        </p:grpSpPr>
        <p:sp>
          <p:nvSpPr>
            <p:cNvPr id="199843" name="Rectangle 163"/>
            <p:cNvSpPr>
              <a:spLocks noChangeArrowheads="1"/>
            </p:cNvSpPr>
            <p:nvPr/>
          </p:nvSpPr>
          <p:spPr bwMode="auto">
            <a:xfrm>
              <a:off x="1676400" y="4343400"/>
              <a:ext cx="8229600" cy="2413000"/>
            </a:xfrm>
            <a:prstGeom prst="rect">
              <a:avLst/>
            </a:prstGeom>
            <a:solidFill>
              <a:srgbClr val="FF9933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690" name="Text Box 10"/>
            <p:cNvSpPr txBox="1">
              <a:spLocks noChangeArrowheads="1"/>
            </p:cNvSpPr>
            <p:nvPr/>
          </p:nvSpPr>
          <p:spPr bwMode="auto">
            <a:xfrm>
              <a:off x="2068514" y="4348163"/>
              <a:ext cx="911225" cy="36671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accent2"/>
                  </a:solidFill>
                  <a:latin typeface="Arial" pitchFamily="34" charset="0"/>
                </a:rPr>
                <a:t>Grid 0</a:t>
              </a:r>
            </a:p>
          </p:txBody>
        </p:sp>
        <p:grpSp>
          <p:nvGrpSpPr>
            <p:cNvPr id="199691" name="Group 11"/>
            <p:cNvGrpSpPr>
              <a:grpSpLocks/>
            </p:cNvGrpSpPr>
            <p:nvPr/>
          </p:nvGrpSpPr>
          <p:grpSpPr bwMode="auto">
            <a:xfrm>
              <a:off x="1933576" y="4656139"/>
              <a:ext cx="3927475" cy="835025"/>
              <a:chOff x="258" y="2682"/>
              <a:chExt cx="2474" cy="592"/>
            </a:xfrm>
          </p:grpSpPr>
          <p:sp>
            <p:nvSpPr>
              <p:cNvPr id="199692" name="Rectangle 12"/>
              <p:cNvSpPr>
                <a:spLocks noChangeArrowheads="1"/>
              </p:cNvSpPr>
              <p:nvPr/>
            </p:nvSpPr>
            <p:spPr bwMode="auto">
              <a:xfrm>
                <a:off x="258" y="2682"/>
                <a:ext cx="2474" cy="592"/>
              </a:xfrm>
              <a:prstGeom prst="rect">
                <a:avLst/>
              </a:prstGeom>
              <a:noFill/>
              <a:ln w="28575" algn="ctr">
                <a:solidFill>
                  <a:srgbClr val="00CC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693" name="Text Box 13"/>
              <p:cNvSpPr txBox="1">
                <a:spLocks noChangeArrowheads="1"/>
              </p:cNvSpPr>
              <p:nvPr/>
            </p:nvSpPr>
            <p:spPr bwMode="auto">
              <a:xfrm>
                <a:off x="1872" y="2909"/>
                <a:ext cx="316" cy="26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b="1">
                    <a:latin typeface="Arial" pitchFamily="34" charset="0"/>
                  </a:rPr>
                  <a:t>. . .</a:t>
                </a:r>
              </a:p>
            </p:txBody>
          </p:sp>
          <p:grpSp>
            <p:nvGrpSpPr>
              <p:cNvPr id="199694" name="Group 14"/>
              <p:cNvGrpSpPr>
                <a:grpSpLocks/>
              </p:cNvGrpSpPr>
              <p:nvPr/>
            </p:nvGrpSpPr>
            <p:grpSpPr bwMode="auto">
              <a:xfrm>
                <a:off x="313" y="2730"/>
                <a:ext cx="490" cy="497"/>
                <a:chOff x="967" y="1678"/>
                <a:chExt cx="688" cy="700"/>
              </a:xfrm>
            </p:grpSpPr>
            <p:sp>
              <p:nvSpPr>
                <p:cNvPr id="19969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696" name="Group 16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697" name="Freeform 17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698" name="Freeform 18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699" name="Freeform 19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0" name="Freeform 20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1" name="Freeform 21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2" name="Freeform 22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3" name="Freeform 23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4" name="Freeform 24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5" name="Freeform 25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6" name="Freeform 26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07" name="Freeform 27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08" name="Group 28"/>
              <p:cNvGrpSpPr>
                <a:grpSpLocks/>
              </p:cNvGrpSpPr>
              <p:nvPr/>
            </p:nvGrpSpPr>
            <p:grpSpPr bwMode="auto">
              <a:xfrm>
                <a:off x="847" y="2730"/>
                <a:ext cx="490" cy="497"/>
                <a:chOff x="967" y="1678"/>
                <a:chExt cx="688" cy="700"/>
              </a:xfrm>
            </p:grpSpPr>
            <p:sp>
              <p:nvSpPr>
                <p:cNvPr id="19970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10" name="Group 30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11" name="Freeform 31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2" name="Freeform 32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3" name="Freeform 33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4" name="Freeform 34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5" name="Freeform 35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6" name="Freeform 36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7" name="Freeform 37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8" name="Freeform 38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19" name="Freeform 39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0" name="Freeform 40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1" name="Freeform 41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22" name="Group 42"/>
              <p:cNvGrpSpPr>
                <a:grpSpLocks/>
              </p:cNvGrpSpPr>
              <p:nvPr/>
            </p:nvGrpSpPr>
            <p:grpSpPr bwMode="auto">
              <a:xfrm>
                <a:off x="2187" y="2730"/>
                <a:ext cx="490" cy="497"/>
                <a:chOff x="967" y="1678"/>
                <a:chExt cx="688" cy="700"/>
              </a:xfrm>
            </p:grpSpPr>
            <p:sp>
              <p:nvSpPr>
                <p:cNvPr id="19972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24" name="Group 44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25" name="Freeform 45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6" name="Freeform 46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7" name="Freeform 47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8" name="Freeform 48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29" name="Freeform 49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0" name="Freeform 50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1" name="Freeform 51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2" name="Freeform 52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3" name="Freeform 53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4" name="Freeform 54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35" name="Freeform 55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36" name="Group 56"/>
              <p:cNvGrpSpPr>
                <a:grpSpLocks/>
              </p:cNvGrpSpPr>
              <p:nvPr/>
            </p:nvGrpSpPr>
            <p:grpSpPr bwMode="auto">
              <a:xfrm>
                <a:off x="1383" y="2730"/>
                <a:ext cx="489" cy="497"/>
                <a:chOff x="967" y="1678"/>
                <a:chExt cx="688" cy="700"/>
              </a:xfrm>
            </p:grpSpPr>
            <p:sp>
              <p:nvSpPr>
                <p:cNvPr id="199737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38" name="Group 58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39" name="Freeform 59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0" name="Freeform 60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1" name="Freeform 61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2" name="Freeform 62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3" name="Freeform 63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4" name="Freeform 64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5" name="Freeform 65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6" name="Freeform 66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7" name="Freeform 67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8" name="Freeform 68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49" name="Freeform 69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99750" name="Rectangle 70"/>
            <p:cNvSpPr>
              <a:spLocks noChangeArrowheads="1"/>
            </p:cNvSpPr>
            <p:nvPr/>
          </p:nvSpPr>
          <p:spPr bwMode="auto">
            <a:xfrm>
              <a:off x="6473825" y="4627564"/>
              <a:ext cx="1676400" cy="2078037"/>
            </a:xfrm>
            <a:prstGeom prst="rect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 dirty="0">
                  <a:latin typeface="Arial" pitchFamily="34" charset="0"/>
                </a:rPr>
                <a:t>Global</a:t>
              </a:r>
            </a:p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 dirty="0">
                  <a:latin typeface="Arial" pitchFamily="34" charset="0"/>
                </a:rPr>
                <a:t>Memory</a:t>
              </a:r>
            </a:p>
          </p:txBody>
        </p:sp>
        <p:grpSp>
          <p:nvGrpSpPr>
            <p:cNvPr id="199751" name="Group 71"/>
            <p:cNvGrpSpPr>
              <a:grpSpLocks/>
            </p:cNvGrpSpPr>
            <p:nvPr/>
          </p:nvGrpSpPr>
          <p:grpSpPr bwMode="auto">
            <a:xfrm>
              <a:off x="1933576" y="5865814"/>
              <a:ext cx="3927475" cy="833437"/>
              <a:chOff x="258" y="2682"/>
              <a:chExt cx="2474" cy="592"/>
            </a:xfrm>
          </p:grpSpPr>
          <p:sp>
            <p:nvSpPr>
              <p:cNvPr id="199752" name="Rectangle 72"/>
              <p:cNvSpPr>
                <a:spLocks noChangeArrowheads="1"/>
              </p:cNvSpPr>
              <p:nvPr/>
            </p:nvSpPr>
            <p:spPr bwMode="auto">
              <a:xfrm>
                <a:off x="258" y="2682"/>
                <a:ext cx="2474" cy="592"/>
              </a:xfrm>
              <a:prstGeom prst="rect">
                <a:avLst/>
              </a:prstGeom>
              <a:noFill/>
              <a:ln w="28575" algn="ctr">
                <a:solidFill>
                  <a:srgbClr val="00CC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753" name="Text Box 73"/>
              <p:cNvSpPr txBox="1">
                <a:spLocks noChangeArrowheads="1"/>
              </p:cNvSpPr>
              <p:nvPr/>
            </p:nvSpPr>
            <p:spPr bwMode="auto">
              <a:xfrm>
                <a:off x="1872" y="2910"/>
                <a:ext cx="316" cy="26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latin typeface="Arial" pitchFamily="34" charset="0"/>
                  </a:rPr>
                  <a:t>. . .</a:t>
                </a:r>
              </a:p>
            </p:txBody>
          </p:sp>
          <p:grpSp>
            <p:nvGrpSpPr>
              <p:cNvPr id="199754" name="Group 74"/>
              <p:cNvGrpSpPr>
                <a:grpSpLocks/>
              </p:cNvGrpSpPr>
              <p:nvPr/>
            </p:nvGrpSpPr>
            <p:grpSpPr bwMode="auto">
              <a:xfrm>
                <a:off x="313" y="2730"/>
                <a:ext cx="490" cy="497"/>
                <a:chOff x="967" y="1678"/>
                <a:chExt cx="688" cy="700"/>
              </a:xfrm>
            </p:grpSpPr>
            <p:sp>
              <p:nvSpPr>
                <p:cNvPr id="199755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56" name="Group 76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57" name="Freeform 77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58" name="Freeform 78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59" name="Freeform 79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0" name="Freeform 80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1" name="Freeform 81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2" name="Freeform 82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3" name="Freeform 83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4" name="Freeform 84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5" name="Freeform 85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6" name="Freeform 86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67" name="Freeform 87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68" name="Group 88"/>
              <p:cNvGrpSpPr>
                <a:grpSpLocks/>
              </p:cNvGrpSpPr>
              <p:nvPr/>
            </p:nvGrpSpPr>
            <p:grpSpPr bwMode="auto">
              <a:xfrm>
                <a:off x="847" y="2730"/>
                <a:ext cx="490" cy="497"/>
                <a:chOff x="967" y="1678"/>
                <a:chExt cx="688" cy="700"/>
              </a:xfrm>
            </p:grpSpPr>
            <p:sp>
              <p:nvSpPr>
                <p:cNvPr id="199769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70" name="Group 90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71" name="Freeform 91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2" name="Freeform 92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3" name="Freeform 93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4" name="Freeform 94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5" name="Freeform 95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6" name="Freeform 96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7" name="Freeform 97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8" name="Freeform 98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79" name="Freeform 99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0" name="Freeform 100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1" name="Freeform 101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82" name="Group 102"/>
              <p:cNvGrpSpPr>
                <a:grpSpLocks/>
              </p:cNvGrpSpPr>
              <p:nvPr/>
            </p:nvGrpSpPr>
            <p:grpSpPr bwMode="auto">
              <a:xfrm>
                <a:off x="2187" y="2730"/>
                <a:ext cx="490" cy="497"/>
                <a:chOff x="967" y="1678"/>
                <a:chExt cx="688" cy="700"/>
              </a:xfrm>
            </p:grpSpPr>
            <p:sp>
              <p:nvSpPr>
                <p:cNvPr id="199783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84" name="Group 104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85" name="Freeform 105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6" name="Freeform 106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7" name="Freeform 107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8" name="Freeform 108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89" name="Freeform 109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0" name="Freeform 110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1" name="Freeform 111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2" name="Freeform 112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3" name="Freeform 113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4" name="Freeform 114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795" name="Freeform 115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796" name="Group 116"/>
              <p:cNvGrpSpPr>
                <a:grpSpLocks/>
              </p:cNvGrpSpPr>
              <p:nvPr/>
            </p:nvGrpSpPr>
            <p:grpSpPr bwMode="auto">
              <a:xfrm>
                <a:off x="1383" y="2730"/>
                <a:ext cx="489" cy="497"/>
                <a:chOff x="967" y="1678"/>
                <a:chExt cx="688" cy="700"/>
              </a:xfrm>
            </p:grpSpPr>
            <p:sp>
              <p:nvSpPr>
                <p:cNvPr id="199797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19050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798" name="Group 118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799" name="Freeform 119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0" name="Freeform 120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1" name="Freeform 121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2" name="Freeform 122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3" name="Freeform 123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4" name="Freeform 124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5" name="Freeform 125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6" name="Freeform 126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7" name="Freeform 127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8" name="Freeform 128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09" name="Freeform 129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99810" name="Text Box 130"/>
            <p:cNvSpPr txBox="1">
              <a:spLocks noChangeArrowheads="1"/>
            </p:cNvSpPr>
            <p:nvPr/>
          </p:nvSpPr>
          <p:spPr bwMode="auto">
            <a:xfrm>
              <a:off x="2068514" y="5570538"/>
              <a:ext cx="911225" cy="36671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chemeClr val="accent2"/>
                  </a:solidFill>
                  <a:latin typeface="Arial" pitchFamily="34" charset="0"/>
                </a:rPr>
                <a:t>Grid 1</a:t>
              </a:r>
            </a:p>
          </p:txBody>
        </p:sp>
        <p:sp>
          <p:nvSpPr>
            <p:cNvPr id="199811" name="Line 131"/>
            <p:cNvSpPr>
              <a:spLocks noChangeShapeType="1"/>
            </p:cNvSpPr>
            <p:nvPr/>
          </p:nvSpPr>
          <p:spPr bwMode="auto">
            <a:xfrm>
              <a:off x="5880100" y="5073650"/>
              <a:ext cx="585788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9812" name="Line 132"/>
            <p:cNvSpPr>
              <a:spLocks noChangeShapeType="1"/>
            </p:cNvSpPr>
            <p:nvPr/>
          </p:nvSpPr>
          <p:spPr bwMode="auto">
            <a:xfrm>
              <a:off x="5880100" y="6283325"/>
              <a:ext cx="585788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9813" name="Line 133"/>
            <p:cNvSpPr>
              <a:spLocks noChangeShapeType="1"/>
            </p:cNvSpPr>
            <p:nvPr/>
          </p:nvSpPr>
          <p:spPr bwMode="auto">
            <a:xfrm>
              <a:off x="8418513" y="4656138"/>
              <a:ext cx="0" cy="203835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9814" name="Text Box 134"/>
            <p:cNvSpPr txBox="1">
              <a:spLocks noChangeArrowheads="1"/>
            </p:cNvSpPr>
            <p:nvPr/>
          </p:nvSpPr>
          <p:spPr bwMode="auto">
            <a:xfrm>
              <a:off x="8534400" y="5346700"/>
              <a:ext cx="1708150" cy="91598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  <a:latin typeface="Arial" pitchFamily="34" charset="0"/>
                </a:rPr>
                <a:t>Sequential</a:t>
              </a:r>
            </a:p>
            <a:p>
              <a:r>
                <a:rPr lang="en-US" b="1">
                  <a:solidFill>
                    <a:schemeClr val="accent2"/>
                  </a:solidFill>
                  <a:latin typeface="Arial" pitchFamily="34" charset="0"/>
                </a:rPr>
                <a:t>Grids</a:t>
              </a:r>
            </a:p>
            <a:p>
              <a:r>
                <a:rPr lang="en-US" b="1">
                  <a:solidFill>
                    <a:schemeClr val="accent2"/>
                  </a:solidFill>
                  <a:latin typeface="Arial" pitchFamily="34" charset="0"/>
                </a:rPr>
                <a:t>in Time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B1321-0243-43DF-9EFF-279613B8A5E1}"/>
              </a:ext>
            </a:extLst>
          </p:cNvPr>
          <p:cNvGrpSpPr/>
          <p:nvPr/>
        </p:nvGrpSpPr>
        <p:grpSpPr>
          <a:xfrm>
            <a:off x="468826" y="2468484"/>
            <a:ext cx="3429000" cy="1660525"/>
            <a:chOff x="1600200" y="2530476"/>
            <a:chExt cx="3429000" cy="1660525"/>
          </a:xfrm>
        </p:grpSpPr>
        <p:sp>
          <p:nvSpPr>
            <p:cNvPr id="199842" name="Rectangle 162"/>
            <p:cNvSpPr>
              <a:spLocks noChangeArrowheads="1"/>
            </p:cNvSpPr>
            <p:nvPr/>
          </p:nvSpPr>
          <p:spPr bwMode="auto">
            <a:xfrm>
              <a:off x="1600200" y="2530476"/>
              <a:ext cx="3429000" cy="1660525"/>
            </a:xfrm>
            <a:prstGeom prst="rect">
              <a:avLst/>
            </a:prstGeom>
            <a:solidFill>
              <a:srgbClr val="FF9933">
                <a:alpha val="61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9816" name="Group 136"/>
            <p:cNvGrpSpPr>
              <a:grpSpLocks/>
            </p:cNvGrpSpPr>
            <p:nvPr/>
          </p:nvGrpSpPr>
          <p:grpSpPr bwMode="auto">
            <a:xfrm>
              <a:off x="1752600" y="2595564"/>
              <a:ext cx="1092200" cy="1443037"/>
              <a:chOff x="286" y="1620"/>
              <a:chExt cx="688" cy="909"/>
            </a:xfrm>
          </p:grpSpPr>
          <p:grpSp>
            <p:nvGrpSpPr>
              <p:cNvPr id="199817" name="Group 137"/>
              <p:cNvGrpSpPr>
                <a:grpSpLocks/>
              </p:cNvGrpSpPr>
              <p:nvPr/>
            </p:nvGrpSpPr>
            <p:grpSpPr bwMode="auto">
              <a:xfrm>
                <a:off x="286" y="1829"/>
                <a:ext cx="688" cy="700"/>
                <a:chOff x="967" y="1678"/>
                <a:chExt cx="688" cy="700"/>
              </a:xfrm>
            </p:grpSpPr>
            <p:sp>
              <p:nvSpPr>
                <p:cNvPr id="199818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967" y="1678"/>
                  <a:ext cx="688" cy="700"/>
                </a:xfrm>
                <a:prstGeom prst="rect">
                  <a:avLst/>
                </a:prstGeom>
                <a:noFill/>
                <a:ln w="28575">
                  <a:solidFill>
                    <a:srgbClr val="00CC00"/>
                  </a:solidFill>
                  <a:miter lim="800000"/>
                  <a:headEnd/>
                  <a:tailEnd/>
                </a:ln>
                <a:effectLst/>
              </p:spPr>
              <p:txBody>
                <a:bodyPr lIns="0" rIns="0"/>
                <a:lstStyle/>
                <a:p>
                  <a:pPr algn="ctr">
                    <a:lnSpc>
                      <a:spcPct val="85000"/>
                    </a:lnSpc>
                    <a:spcBef>
                      <a:spcPct val="10000"/>
                    </a:spcBef>
                  </a:pPr>
                  <a:endParaRPr lang="en-US" sz="1200" b="1">
                    <a:latin typeface="Arial" pitchFamily="34" charset="0"/>
                  </a:endParaRPr>
                </a:p>
              </p:txBody>
            </p:sp>
            <p:grpSp>
              <p:nvGrpSpPr>
                <p:cNvPr id="199819" name="Group 139"/>
                <p:cNvGrpSpPr>
                  <a:grpSpLocks/>
                </p:cNvGrpSpPr>
                <p:nvPr/>
              </p:nvGrpSpPr>
              <p:grpSpPr bwMode="auto">
                <a:xfrm>
                  <a:off x="1035" y="1764"/>
                  <a:ext cx="552" cy="529"/>
                  <a:chOff x="1045" y="1780"/>
                  <a:chExt cx="806" cy="773"/>
                </a:xfrm>
              </p:grpSpPr>
              <p:sp>
                <p:nvSpPr>
                  <p:cNvPr id="199820" name="Freeform 140"/>
                  <p:cNvSpPr>
                    <a:spLocks/>
                  </p:cNvSpPr>
                  <p:nvPr/>
                </p:nvSpPr>
                <p:spPr bwMode="auto">
                  <a:xfrm>
                    <a:off x="1045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1" name="Freeform 141"/>
                  <p:cNvSpPr>
                    <a:spLocks/>
                  </p:cNvSpPr>
                  <p:nvPr/>
                </p:nvSpPr>
                <p:spPr bwMode="auto">
                  <a:xfrm>
                    <a:off x="1116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2" name="Freeform 142"/>
                  <p:cNvSpPr>
                    <a:spLocks/>
                  </p:cNvSpPr>
                  <p:nvPr/>
                </p:nvSpPr>
                <p:spPr bwMode="auto">
                  <a:xfrm>
                    <a:off x="1181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3" name="Freeform 143"/>
                  <p:cNvSpPr>
                    <a:spLocks/>
                  </p:cNvSpPr>
                  <p:nvPr/>
                </p:nvSpPr>
                <p:spPr bwMode="auto">
                  <a:xfrm>
                    <a:off x="1247" y="1780"/>
                    <a:ext cx="147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4" name="Freeform 144"/>
                  <p:cNvSpPr>
                    <a:spLocks/>
                  </p:cNvSpPr>
                  <p:nvPr/>
                </p:nvSpPr>
                <p:spPr bwMode="auto">
                  <a:xfrm>
                    <a:off x="1312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5" name="Freeform 145"/>
                  <p:cNvSpPr>
                    <a:spLocks/>
                  </p:cNvSpPr>
                  <p:nvPr/>
                </p:nvSpPr>
                <p:spPr bwMode="auto">
                  <a:xfrm>
                    <a:off x="1378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6" name="Freeform 146"/>
                  <p:cNvSpPr>
                    <a:spLocks/>
                  </p:cNvSpPr>
                  <p:nvPr/>
                </p:nvSpPr>
                <p:spPr bwMode="auto">
                  <a:xfrm>
                    <a:off x="1443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7" name="Freeform 147"/>
                  <p:cNvSpPr>
                    <a:spLocks/>
                  </p:cNvSpPr>
                  <p:nvPr/>
                </p:nvSpPr>
                <p:spPr bwMode="auto">
                  <a:xfrm>
                    <a:off x="1509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8" name="Freeform 148"/>
                  <p:cNvSpPr>
                    <a:spLocks/>
                  </p:cNvSpPr>
                  <p:nvPr/>
                </p:nvSpPr>
                <p:spPr bwMode="auto">
                  <a:xfrm>
                    <a:off x="1574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29" name="Freeform 149"/>
                  <p:cNvSpPr>
                    <a:spLocks/>
                  </p:cNvSpPr>
                  <p:nvPr/>
                </p:nvSpPr>
                <p:spPr bwMode="auto">
                  <a:xfrm>
                    <a:off x="1640" y="1780"/>
                    <a:ext cx="145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830" name="Freeform 150"/>
                  <p:cNvSpPr>
                    <a:spLocks/>
                  </p:cNvSpPr>
                  <p:nvPr/>
                </p:nvSpPr>
                <p:spPr bwMode="auto">
                  <a:xfrm>
                    <a:off x="1705" y="1780"/>
                    <a:ext cx="146" cy="773"/>
                  </a:xfrm>
                  <a:custGeom>
                    <a:avLst/>
                    <a:gdLst/>
                    <a:ahLst/>
                    <a:cxnLst>
                      <a:cxn ang="0">
                        <a:pos x="56" y="0"/>
                      </a:cxn>
                      <a:cxn ang="0">
                        <a:pos x="200" y="192"/>
                      </a:cxn>
                      <a:cxn ang="0">
                        <a:pos x="8" y="336"/>
                      </a:cxn>
                      <a:cxn ang="0">
                        <a:pos x="152" y="528"/>
                      </a:cxn>
                      <a:cxn ang="0">
                        <a:pos x="8" y="720"/>
                      </a:cxn>
                      <a:cxn ang="0">
                        <a:pos x="152" y="816"/>
                      </a:cxn>
                      <a:cxn ang="0">
                        <a:pos x="56" y="960"/>
                      </a:cxn>
                      <a:cxn ang="0">
                        <a:pos x="152" y="1104"/>
                      </a:cxn>
                      <a:cxn ang="0">
                        <a:pos x="8" y="1248"/>
                      </a:cxn>
                      <a:cxn ang="0">
                        <a:pos x="104" y="1344"/>
                      </a:cxn>
                      <a:cxn ang="0">
                        <a:pos x="56" y="1536"/>
                      </a:cxn>
                    </a:cxnLst>
                    <a:rect l="0" t="0" r="r" b="b"/>
                    <a:pathLst>
                      <a:path w="208" h="1536">
                        <a:moveTo>
                          <a:pt x="56" y="0"/>
                        </a:moveTo>
                        <a:cubicBezTo>
                          <a:pt x="132" y="68"/>
                          <a:pt x="208" y="136"/>
                          <a:pt x="200" y="192"/>
                        </a:cubicBezTo>
                        <a:cubicBezTo>
                          <a:pt x="192" y="248"/>
                          <a:pt x="16" y="280"/>
                          <a:pt x="8" y="336"/>
                        </a:cubicBezTo>
                        <a:cubicBezTo>
                          <a:pt x="0" y="392"/>
                          <a:pt x="152" y="464"/>
                          <a:pt x="152" y="528"/>
                        </a:cubicBezTo>
                        <a:cubicBezTo>
                          <a:pt x="152" y="592"/>
                          <a:pt x="8" y="672"/>
                          <a:pt x="8" y="720"/>
                        </a:cubicBezTo>
                        <a:cubicBezTo>
                          <a:pt x="8" y="768"/>
                          <a:pt x="144" y="776"/>
                          <a:pt x="152" y="816"/>
                        </a:cubicBezTo>
                        <a:cubicBezTo>
                          <a:pt x="160" y="856"/>
                          <a:pt x="56" y="912"/>
                          <a:pt x="56" y="960"/>
                        </a:cubicBezTo>
                        <a:cubicBezTo>
                          <a:pt x="56" y="1008"/>
                          <a:pt x="160" y="1056"/>
                          <a:pt x="152" y="1104"/>
                        </a:cubicBezTo>
                        <a:cubicBezTo>
                          <a:pt x="144" y="1152"/>
                          <a:pt x="16" y="1208"/>
                          <a:pt x="8" y="1248"/>
                        </a:cubicBezTo>
                        <a:cubicBezTo>
                          <a:pt x="0" y="1288"/>
                          <a:pt x="96" y="1296"/>
                          <a:pt x="104" y="1344"/>
                        </a:cubicBezTo>
                        <a:cubicBezTo>
                          <a:pt x="112" y="1392"/>
                          <a:pt x="40" y="1496"/>
                          <a:pt x="56" y="1536"/>
                        </a:cubicBezTo>
                      </a:path>
                    </a:pathLst>
                  </a:custGeom>
                  <a:noFill/>
                  <a:ln w="19050" cmpd="sng">
                    <a:solidFill>
                      <a:schemeClr val="tx1"/>
                    </a:solidFill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99831" name="Text Box 151"/>
              <p:cNvSpPr txBox="1">
                <a:spLocks noChangeArrowheads="1"/>
              </p:cNvSpPr>
              <p:nvPr/>
            </p:nvSpPr>
            <p:spPr bwMode="auto">
              <a:xfrm>
                <a:off x="376" y="1620"/>
                <a:ext cx="508" cy="231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accent2"/>
                    </a:solidFill>
                    <a:latin typeface="Arial" pitchFamily="34" charset="0"/>
                  </a:rPr>
                  <a:t>Block</a:t>
                </a:r>
              </a:p>
            </p:txBody>
          </p:sp>
        </p:grpSp>
        <p:sp>
          <p:nvSpPr>
            <p:cNvPr id="199832" name="Rectangle 152"/>
            <p:cNvSpPr>
              <a:spLocks noChangeArrowheads="1"/>
            </p:cNvSpPr>
            <p:nvPr/>
          </p:nvSpPr>
          <p:spPr bwMode="auto">
            <a:xfrm>
              <a:off x="3449638" y="3101975"/>
              <a:ext cx="1465262" cy="762000"/>
            </a:xfrm>
            <a:prstGeom prst="rect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>
                  <a:latin typeface="Arial" pitchFamily="34" charset="0"/>
                </a:rPr>
                <a:t>Shared</a:t>
              </a:r>
            </a:p>
            <a:p>
              <a:pPr algn="ctr">
                <a:lnSpc>
                  <a:spcPct val="85000"/>
                </a:lnSpc>
                <a:spcBef>
                  <a:spcPct val="10000"/>
                </a:spcBef>
              </a:pPr>
              <a:r>
                <a:rPr lang="en-US" b="1">
                  <a:latin typeface="Arial" pitchFamily="34" charset="0"/>
                </a:rPr>
                <a:t>Memory</a:t>
              </a:r>
            </a:p>
          </p:txBody>
        </p:sp>
        <p:grpSp>
          <p:nvGrpSpPr>
            <p:cNvPr id="199833" name="Group 153"/>
            <p:cNvGrpSpPr>
              <a:grpSpLocks/>
            </p:cNvGrpSpPr>
            <p:nvPr/>
          </p:nvGrpSpPr>
          <p:grpSpPr bwMode="auto">
            <a:xfrm>
              <a:off x="2849564" y="3181350"/>
              <a:ext cx="585787" cy="603250"/>
              <a:chOff x="977" y="1843"/>
              <a:chExt cx="369" cy="380"/>
            </a:xfrm>
          </p:grpSpPr>
          <p:sp>
            <p:nvSpPr>
              <p:cNvPr id="199834" name="Line 154"/>
              <p:cNvSpPr>
                <a:spLocks noChangeShapeType="1"/>
              </p:cNvSpPr>
              <p:nvPr/>
            </p:nvSpPr>
            <p:spPr bwMode="auto">
              <a:xfrm>
                <a:off x="977" y="2033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5" name="Line 155"/>
              <p:cNvSpPr>
                <a:spLocks noChangeShapeType="1"/>
              </p:cNvSpPr>
              <p:nvPr/>
            </p:nvSpPr>
            <p:spPr bwMode="auto">
              <a:xfrm>
                <a:off x="977" y="1969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6" name="Line 156"/>
              <p:cNvSpPr>
                <a:spLocks noChangeShapeType="1"/>
              </p:cNvSpPr>
              <p:nvPr/>
            </p:nvSpPr>
            <p:spPr bwMode="auto">
              <a:xfrm>
                <a:off x="977" y="1906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7" name="Line 157"/>
              <p:cNvSpPr>
                <a:spLocks noChangeShapeType="1"/>
              </p:cNvSpPr>
              <p:nvPr/>
            </p:nvSpPr>
            <p:spPr bwMode="auto">
              <a:xfrm>
                <a:off x="977" y="2096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8" name="Line 158"/>
              <p:cNvSpPr>
                <a:spLocks noChangeShapeType="1"/>
              </p:cNvSpPr>
              <p:nvPr/>
            </p:nvSpPr>
            <p:spPr bwMode="auto">
              <a:xfrm>
                <a:off x="977" y="2159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9" name="Line 159"/>
              <p:cNvSpPr>
                <a:spLocks noChangeShapeType="1"/>
              </p:cNvSpPr>
              <p:nvPr/>
            </p:nvSpPr>
            <p:spPr bwMode="auto">
              <a:xfrm>
                <a:off x="977" y="1843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0" name="Line 160"/>
              <p:cNvSpPr>
                <a:spLocks noChangeShapeType="1"/>
              </p:cNvSpPr>
              <p:nvPr/>
            </p:nvSpPr>
            <p:spPr bwMode="auto">
              <a:xfrm>
                <a:off x="977" y="2223"/>
                <a:ext cx="369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10554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Example: Matrix Multiplication,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71</a:t>
            </a:fld>
            <a:endParaRPr lang="en-US" altLang="en-US" dirty="0"/>
          </a:p>
        </p:txBody>
      </p:sp>
      <p:sp>
        <p:nvSpPr>
          <p:cNvPr id="9656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40086" y="1827298"/>
            <a:ext cx="9884369" cy="421165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Purpose</a:t>
            </a:r>
          </a:p>
          <a:p>
            <a:pPr lvl="1"/>
            <a:r>
              <a:rPr lang="en-US" sz="1800" dirty="0"/>
              <a:t>See an example where the use of multiple blocks of threads plays a central role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Highlight the use/role of the shared memory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Point out the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 function call 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NOTE: A one dimensional array stores the entries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767887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0" tIns="0" rIns="0" bIns="0" rtlCol="0" anchor="ctr">
            <a:spAutoFit/>
          </a:bodyPr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/>
              <a:t>A Critique of the Old Matrix Multiplication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25018-5697-4C52-ADE9-4C1ED354D3F1}" type="slidenum">
              <a:rPr lang="en-US" altLang="en-US" smtClean="0"/>
              <a:pPr/>
              <a:t>72</a:t>
            </a:fld>
            <a:endParaRPr lang="en-US" alt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6645" y="1229452"/>
            <a:ext cx="6199322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r>
              <a:rPr lang="en-GB" sz="1800" dirty="0"/>
              <a:t>One row of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1800" dirty="0"/>
              <a:t> is loaded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N.width</a:t>
            </a:r>
            <a:r>
              <a:rPr lang="en-GB" sz="1800" dirty="0"/>
              <a:t> times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This happens for each row of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Moral of the story: the matrix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1800" dirty="0"/>
              <a:t> is loaded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N.width</a:t>
            </a:r>
            <a:r>
              <a:rPr lang="en-GB" sz="1800" dirty="0"/>
              <a:t> times</a:t>
            </a:r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r>
              <a:rPr lang="en-GB" sz="1800" dirty="0"/>
              <a:t>One column of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/>
              <a:t> is loaded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M.height</a:t>
            </a:r>
            <a:r>
              <a:rPr lang="en-GB" sz="1800" dirty="0"/>
              <a:t> times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This happens for each column of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Moral of the story: the matrix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/>
              <a:t> is loaded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M.height</a:t>
            </a:r>
            <a:r>
              <a:rPr lang="en-GB" sz="1800" dirty="0"/>
              <a:t> times</a:t>
            </a:r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endParaRPr lang="en-GB" sz="1800" dirty="0"/>
          </a:p>
          <a:p>
            <a:pPr>
              <a:lnSpc>
                <a:spcPct val="90000"/>
              </a:lnSpc>
            </a:pPr>
            <a:r>
              <a:rPr lang="en-GB" sz="1800" dirty="0"/>
              <a:t>Loading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GB" sz="1800" dirty="0"/>
              <a:t> and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1800" dirty="0"/>
              <a:t> over and over → not a good idea, memory transactions are expensive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98B3E3-4D73-4554-A733-2C2DC9D4A383}"/>
              </a:ext>
            </a:extLst>
          </p:cNvPr>
          <p:cNvGrpSpPr/>
          <p:nvPr/>
        </p:nvGrpSpPr>
        <p:grpSpPr>
          <a:xfrm>
            <a:off x="7592603" y="1396139"/>
            <a:ext cx="3865564" cy="4378841"/>
            <a:chOff x="6553200" y="1295400"/>
            <a:chExt cx="3865564" cy="4378841"/>
          </a:xfrm>
        </p:grpSpPr>
        <p:sp>
          <p:nvSpPr>
            <p:cNvPr id="68612" name="AutoShape 4"/>
            <p:cNvSpPr>
              <a:spLocks noChangeArrowheads="1"/>
            </p:cNvSpPr>
            <p:nvPr/>
          </p:nvSpPr>
          <p:spPr bwMode="auto">
            <a:xfrm>
              <a:off x="6700838" y="1420814"/>
              <a:ext cx="1897062" cy="2052637"/>
            </a:xfrm>
            <a:prstGeom prst="roundRect">
              <a:avLst>
                <a:gd name="adj" fmla="val 83"/>
              </a:avLst>
            </a:prstGeom>
            <a:solidFill>
              <a:srgbClr val="33A3A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000"/>
                <a:t> </a:t>
              </a:r>
              <a:r>
                <a:rPr lang="en-GB" sz="1000" b="1"/>
                <a:t>Grid 1</a:t>
              </a:r>
            </a:p>
          </p:txBody>
        </p:sp>
        <p:sp>
          <p:nvSpPr>
            <p:cNvPr id="68613" name="AutoShape 5"/>
            <p:cNvSpPr>
              <a:spLocks noChangeArrowheads="1"/>
            </p:cNvSpPr>
            <p:nvPr/>
          </p:nvSpPr>
          <p:spPr bwMode="auto">
            <a:xfrm>
              <a:off x="6859588" y="1624013"/>
              <a:ext cx="1587500" cy="1655762"/>
            </a:xfrm>
            <a:prstGeom prst="roundRect">
              <a:avLst>
                <a:gd name="adj" fmla="val 97"/>
              </a:avLst>
            </a:prstGeom>
            <a:solidFill>
              <a:srgbClr val="23FF23">
                <a:alpha val="54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000" b="1"/>
                <a:t>Block 1</a:t>
              </a:r>
            </a:p>
          </p:txBody>
        </p:sp>
        <p:sp>
          <p:nvSpPr>
            <p:cNvPr id="68614" name="AutoShape 6"/>
            <p:cNvSpPr>
              <a:spLocks noChangeArrowheads="1"/>
            </p:cNvSpPr>
            <p:nvPr/>
          </p:nvSpPr>
          <p:spPr bwMode="auto">
            <a:xfrm>
              <a:off x="6846888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5" name="AutoShape 7"/>
            <p:cNvSpPr>
              <a:spLocks noChangeArrowheads="1"/>
            </p:cNvSpPr>
            <p:nvPr/>
          </p:nvSpPr>
          <p:spPr bwMode="auto">
            <a:xfrm>
              <a:off x="7229475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6" name="AutoShape 8"/>
            <p:cNvSpPr>
              <a:spLocks noChangeArrowheads="1"/>
            </p:cNvSpPr>
            <p:nvPr/>
          </p:nvSpPr>
          <p:spPr bwMode="auto">
            <a:xfrm>
              <a:off x="7610475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7" name="AutoShape 9"/>
            <p:cNvSpPr>
              <a:spLocks noChangeArrowheads="1"/>
            </p:cNvSpPr>
            <p:nvPr/>
          </p:nvSpPr>
          <p:spPr bwMode="auto">
            <a:xfrm>
              <a:off x="7991475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8" name="AutoShape 10"/>
            <p:cNvSpPr>
              <a:spLocks noChangeArrowheads="1"/>
            </p:cNvSpPr>
            <p:nvPr/>
          </p:nvSpPr>
          <p:spPr bwMode="auto">
            <a:xfrm>
              <a:off x="6846888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9" name="AutoShape 11"/>
            <p:cNvSpPr>
              <a:spLocks noChangeArrowheads="1"/>
            </p:cNvSpPr>
            <p:nvPr/>
          </p:nvSpPr>
          <p:spPr bwMode="auto">
            <a:xfrm>
              <a:off x="7229475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0" name="AutoShape 12"/>
            <p:cNvSpPr>
              <a:spLocks noChangeArrowheads="1"/>
            </p:cNvSpPr>
            <p:nvPr/>
          </p:nvSpPr>
          <p:spPr bwMode="auto">
            <a:xfrm>
              <a:off x="7610475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1" name="AutoShape 13"/>
            <p:cNvSpPr>
              <a:spLocks noChangeArrowheads="1"/>
            </p:cNvSpPr>
            <p:nvPr/>
          </p:nvSpPr>
          <p:spPr bwMode="auto">
            <a:xfrm>
              <a:off x="7991475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22" name="Picture 1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46888" y="4391025"/>
              <a:ext cx="387350" cy="387350"/>
            </a:xfrm>
            <a:prstGeom prst="rect">
              <a:avLst/>
            </a:prstGeom>
            <a:noFill/>
            <a:effectLst/>
          </p:spPr>
        </p:pic>
        <p:pic>
          <p:nvPicPr>
            <p:cNvPr id="68623" name="Picture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29475" y="4391025"/>
              <a:ext cx="387350" cy="387350"/>
            </a:xfrm>
            <a:prstGeom prst="rect">
              <a:avLst/>
            </a:prstGeom>
            <a:noFill/>
            <a:effectLst/>
          </p:spPr>
        </p:pic>
        <p:pic>
          <p:nvPicPr>
            <p:cNvPr id="68624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10475" y="4391025"/>
              <a:ext cx="387350" cy="387350"/>
            </a:xfrm>
            <a:prstGeom prst="rect">
              <a:avLst/>
            </a:prstGeom>
            <a:noFill/>
            <a:effectLst/>
          </p:spPr>
        </p:pic>
        <p:pic>
          <p:nvPicPr>
            <p:cNvPr id="68625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91475" y="4391025"/>
              <a:ext cx="387350" cy="387350"/>
            </a:xfrm>
            <a:prstGeom prst="rect">
              <a:avLst/>
            </a:prstGeom>
            <a:noFill/>
            <a:effectLst/>
          </p:spPr>
        </p:pic>
        <p:sp>
          <p:nvSpPr>
            <p:cNvPr id="68626" name="AutoShape 18"/>
            <p:cNvSpPr>
              <a:spLocks noChangeArrowheads="1"/>
            </p:cNvSpPr>
            <p:nvPr/>
          </p:nvSpPr>
          <p:spPr bwMode="auto">
            <a:xfrm>
              <a:off x="6846888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7" name="AutoShape 19"/>
            <p:cNvSpPr>
              <a:spLocks noChangeArrowheads="1"/>
            </p:cNvSpPr>
            <p:nvPr/>
          </p:nvSpPr>
          <p:spPr bwMode="auto">
            <a:xfrm>
              <a:off x="7229475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8" name="AutoShape 20"/>
            <p:cNvSpPr>
              <a:spLocks noChangeArrowheads="1"/>
            </p:cNvSpPr>
            <p:nvPr/>
          </p:nvSpPr>
          <p:spPr bwMode="auto">
            <a:xfrm>
              <a:off x="7610475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9" name="AutoShape 21"/>
            <p:cNvSpPr>
              <a:spLocks noChangeArrowheads="1"/>
            </p:cNvSpPr>
            <p:nvPr/>
          </p:nvSpPr>
          <p:spPr bwMode="auto">
            <a:xfrm>
              <a:off x="7991475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0" name="AutoShape 22"/>
            <p:cNvSpPr>
              <a:spLocks noChangeArrowheads="1"/>
            </p:cNvSpPr>
            <p:nvPr/>
          </p:nvSpPr>
          <p:spPr bwMode="auto">
            <a:xfrm>
              <a:off x="8880475" y="16510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1" name="AutoShape 23"/>
            <p:cNvSpPr>
              <a:spLocks noChangeArrowheads="1"/>
            </p:cNvSpPr>
            <p:nvPr/>
          </p:nvSpPr>
          <p:spPr bwMode="auto">
            <a:xfrm>
              <a:off x="9263063" y="1652588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32" name="Picture 2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644063" y="1651000"/>
              <a:ext cx="387350" cy="387350"/>
            </a:xfrm>
            <a:prstGeom prst="rect">
              <a:avLst/>
            </a:prstGeom>
            <a:noFill/>
            <a:effectLst/>
          </p:spPr>
        </p:pic>
        <p:sp>
          <p:nvSpPr>
            <p:cNvPr id="68633" name="AutoShape 25"/>
            <p:cNvSpPr>
              <a:spLocks noChangeArrowheads="1"/>
            </p:cNvSpPr>
            <p:nvPr/>
          </p:nvSpPr>
          <p:spPr bwMode="auto">
            <a:xfrm>
              <a:off x="10025063" y="1652588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4" name="AutoShape 26"/>
            <p:cNvSpPr>
              <a:spLocks noChangeArrowheads="1"/>
            </p:cNvSpPr>
            <p:nvPr/>
          </p:nvSpPr>
          <p:spPr bwMode="auto">
            <a:xfrm>
              <a:off x="8880475" y="20177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5" name="AutoShape 27"/>
            <p:cNvSpPr>
              <a:spLocks noChangeArrowheads="1"/>
            </p:cNvSpPr>
            <p:nvPr/>
          </p:nvSpPr>
          <p:spPr bwMode="auto">
            <a:xfrm>
              <a:off x="9263063" y="2019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36" name="Picture 2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644063" y="2017713"/>
              <a:ext cx="387350" cy="387350"/>
            </a:xfrm>
            <a:prstGeom prst="rect">
              <a:avLst/>
            </a:prstGeom>
            <a:noFill/>
            <a:effectLst/>
          </p:spPr>
        </p:pic>
        <p:sp>
          <p:nvSpPr>
            <p:cNvPr id="68637" name="AutoShape 29"/>
            <p:cNvSpPr>
              <a:spLocks noChangeArrowheads="1"/>
            </p:cNvSpPr>
            <p:nvPr/>
          </p:nvSpPr>
          <p:spPr bwMode="auto">
            <a:xfrm>
              <a:off x="10025063" y="2019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AutoShape 30"/>
            <p:cNvSpPr>
              <a:spLocks noChangeArrowheads="1"/>
            </p:cNvSpPr>
            <p:nvPr/>
          </p:nvSpPr>
          <p:spPr bwMode="auto">
            <a:xfrm>
              <a:off x="8880475" y="23987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/>
            <p:cNvSpPr>
              <a:spLocks noChangeArrowheads="1"/>
            </p:cNvSpPr>
            <p:nvPr/>
          </p:nvSpPr>
          <p:spPr bwMode="auto">
            <a:xfrm>
              <a:off x="9263063" y="2400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40" name="Picture 3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644063" y="2398713"/>
              <a:ext cx="387350" cy="387350"/>
            </a:xfrm>
            <a:prstGeom prst="rect">
              <a:avLst/>
            </a:prstGeom>
            <a:noFill/>
            <a:effectLst/>
          </p:spPr>
        </p:pic>
        <p:sp>
          <p:nvSpPr>
            <p:cNvPr id="68641" name="AutoShape 33"/>
            <p:cNvSpPr>
              <a:spLocks noChangeArrowheads="1"/>
            </p:cNvSpPr>
            <p:nvPr/>
          </p:nvSpPr>
          <p:spPr bwMode="auto">
            <a:xfrm>
              <a:off x="10025063" y="2400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2" name="AutoShape 34"/>
            <p:cNvSpPr>
              <a:spLocks noChangeArrowheads="1"/>
            </p:cNvSpPr>
            <p:nvPr/>
          </p:nvSpPr>
          <p:spPr bwMode="auto">
            <a:xfrm>
              <a:off x="8880475" y="2781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3" name="AutoShape 35"/>
            <p:cNvSpPr>
              <a:spLocks noChangeArrowheads="1"/>
            </p:cNvSpPr>
            <p:nvPr/>
          </p:nvSpPr>
          <p:spPr bwMode="auto">
            <a:xfrm>
              <a:off x="9263063" y="2781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644" name="Picture 3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644063" y="2781300"/>
              <a:ext cx="387350" cy="387350"/>
            </a:xfrm>
            <a:prstGeom prst="rect">
              <a:avLst/>
            </a:prstGeom>
            <a:noFill/>
            <a:effectLst/>
          </p:spPr>
        </p:pic>
        <p:sp>
          <p:nvSpPr>
            <p:cNvPr id="68645" name="AutoShape 37"/>
            <p:cNvSpPr>
              <a:spLocks noChangeArrowheads="1"/>
            </p:cNvSpPr>
            <p:nvPr/>
          </p:nvSpPr>
          <p:spPr bwMode="auto">
            <a:xfrm>
              <a:off x="10025063" y="2781300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ABB4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6" name="AutoShape 38"/>
            <p:cNvSpPr>
              <a:spLocks noChangeArrowheads="1"/>
            </p:cNvSpPr>
            <p:nvPr/>
          </p:nvSpPr>
          <p:spPr bwMode="auto">
            <a:xfrm>
              <a:off x="8859838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7" name="AutoShape 39"/>
            <p:cNvSpPr>
              <a:spLocks noChangeArrowheads="1"/>
            </p:cNvSpPr>
            <p:nvPr/>
          </p:nvSpPr>
          <p:spPr bwMode="auto">
            <a:xfrm>
              <a:off x="9240838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8" name="AutoShape 40"/>
            <p:cNvSpPr>
              <a:spLocks noChangeArrowheads="1"/>
            </p:cNvSpPr>
            <p:nvPr/>
          </p:nvSpPr>
          <p:spPr bwMode="auto">
            <a:xfrm>
              <a:off x="9621838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9" name="AutoShape 41"/>
            <p:cNvSpPr>
              <a:spLocks noChangeArrowheads="1"/>
            </p:cNvSpPr>
            <p:nvPr/>
          </p:nvSpPr>
          <p:spPr bwMode="auto">
            <a:xfrm>
              <a:off x="10004425" y="3643313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0" name="AutoShape 42"/>
            <p:cNvSpPr>
              <a:spLocks noChangeArrowheads="1"/>
            </p:cNvSpPr>
            <p:nvPr/>
          </p:nvSpPr>
          <p:spPr bwMode="auto">
            <a:xfrm>
              <a:off x="8859838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1" name="AutoShape 43"/>
            <p:cNvSpPr>
              <a:spLocks noChangeArrowheads="1"/>
            </p:cNvSpPr>
            <p:nvPr/>
          </p:nvSpPr>
          <p:spPr bwMode="auto">
            <a:xfrm>
              <a:off x="9240838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2" name="AutoShape 44"/>
            <p:cNvSpPr>
              <a:spLocks noChangeArrowheads="1"/>
            </p:cNvSpPr>
            <p:nvPr/>
          </p:nvSpPr>
          <p:spPr bwMode="auto">
            <a:xfrm>
              <a:off x="9621838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3" name="AutoShape 45"/>
            <p:cNvSpPr>
              <a:spLocks noChangeArrowheads="1"/>
            </p:cNvSpPr>
            <p:nvPr/>
          </p:nvSpPr>
          <p:spPr bwMode="auto">
            <a:xfrm>
              <a:off x="10004425" y="4010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4" name="AutoShape 46"/>
            <p:cNvSpPr>
              <a:spLocks noChangeArrowheads="1"/>
            </p:cNvSpPr>
            <p:nvPr/>
          </p:nvSpPr>
          <p:spPr bwMode="auto">
            <a:xfrm>
              <a:off x="8859838" y="4391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5" name="AutoShape 47"/>
            <p:cNvSpPr>
              <a:spLocks noChangeArrowheads="1"/>
            </p:cNvSpPr>
            <p:nvPr/>
          </p:nvSpPr>
          <p:spPr bwMode="auto">
            <a:xfrm>
              <a:off x="9240838" y="4391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6" name="AutoShape 48"/>
            <p:cNvSpPr>
              <a:spLocks noChangeArrowheads="1"/>
            </p:cNvSpPr>
            <p:nvPr/>
          </p:nvSpPr>
          <p:spPr bwMode="auto">
            <a:xfrm>
              <a:off x="9621838" y="4391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FF66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/>
                <a:t>48</a:t>
              </a:r>
            </a:p>
          </p:txBody>
        </p:sp>
        <p:sp>
          <p:nvSpPr>
            <p:cNvPr id="68657" name="AutoShape 49"/>
            <p:cNvSpPr>
              <a:spLocks noChangeArrowheads="1"/>
            </p:cNvSpPr>
            <p:nvPr/>
          </p:nvSpPr>
          <p:spPr bwMode="auto">
            <a:xfrm>
              <a:off x="10004425" y="4391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8" name="AutoShape 50"/>
            <p:cNvSpPr>
              <a:spLocks noChangeArrowheads="1"/>
            </p:cNvSpPr>
            <p:nvPr/>
          </p:nvSpPr>
          <p:spPr bwMode="auto">
            <a:xfrm>
              <a:off x="8859838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9" name="AutoShape 51"/>
            <p:cNvSpPr>
              <a:spLocks noChangeArrowheads="1"/>
            </p:cNvSpPr>
            <p:nvPr/>
          </p:nvSpPr>
          <p:spPr bwMode="auto">
            <a:xfrm>
              <a:off x="9240838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0" name="AutoShape 52"/>
            <p:cNvSpPr>
              <a:spLocks noChangeArrowheads="1"/>
            </p:cNvSpPr>
            <p:nvPr/>
          </p:nvSpPr>
          <p:spPr bwMode="auto">
            <a:xfrm>
              <a:off x="9621838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1" name="AutoShape 53"/>
            <p:cNvSpPr>
              <a:spLocks noChangeArrowheads="1"/>
            </p:cNvSpPr>
            <p:nvPr/>
          </p:nvSpPr>
          <p:spPr bwMode="auto">
            <a:xfrm>
              <a:off x="10004425" y="4772025"/>
              <a:ext cx="387350" cy="387350"/>
            </a:xfrm>
            <a:prstGeom prst="roundRect">
              <a:avLst>
                <a:gd name="adj" fmla="val 407"/>
              </a:avLst>
            </a:prstGeom>
            <a:solidFill>
              <a:srgbClr val="808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2" name="AutoShape 54"/>
            <p:cNvSpPr>
              <a:spLocks noChangeArrowheads="1"/>
            </p:cNvSpPr>
            <p:nvPr/>
          </p:nvSpPr>
          <p:spPr bwMode="auto">
            <a:xfrm>
              <a:off x="7016751" y="1801813"/>
              <a:ext cx="258763" cy="258762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3" name="AutoShape 55"/>
            <p:cNvSpPr>
              <a:spLocks noChangeArrowheads="1"/>
            </p:cNvSpPr>
            <p:nvPr/>
          </p:nvSpPr>
          <p:spPr bwMode="auto">
            <a:xfrm>
              <a:off x="7356476" y="1801813"/>
              <a:ext cx="258763" cy="258762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4" name="AutoShape 56"/>
            <p:cNvSpPr>
              <a:spLocks noChangeArrowheads="1"/>
            </p:cNvSpPr>
            <p:nvPr/>
          </p:nvSpPr>
          <p:spPr bwMode="auto">
            <a:xfrm>
              <a:off x="7715251" y="1801813"/>
              <a:ext cx="258763" cy="258762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5" name="AutoShape 57"/>
            <p:cNvSpPr>
              <a:spLocks noChangeArrowheads="1"/>
            </p:cNvSpPr>
            <p:nvPr/>
          </p:nvSpPr>
          <p:spPr bwMode="auto">
            <a:xfrm>
              <a:off x="8054976" y="1801813"/>
              <a:ext cx="258763" cy="258762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6" name="AutoShape 58"/>
            <p:cNvSpPr>
              <a:spLocks noChangeArrowheads="1"/>
            </p:cNvSpPr>
            <p:nvPr/>
          </p:nvSpPr>
          <p:spPr bwMode="auto">
            <a:xfrm>
              <a:off x="7016751" y="21621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7" name="AutoShape 59"/>
            <p:cNvSpPr>
              <a:spLocks noChangeArrowheads="1"/>
            </p:cNvSpPr>
            <p:nvPr/>
          </p:nvSpPr>
          <p:spPr bwMode="auto">
            <a:xfrm>
              <a:off x="7356476" y="21621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8" name="AutoShape 60"/>
            <p:cNvSpPr>
              <a:spLocks noChangeArrowheads="1"/>
            </p:cNvSpPr>
            <p:nvPr/>
          </p:nvSpPr>
          <p:spPr bwMode="auto">
            <a:xfrm>
              <a:off x="7715251" y="21621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9" name="AutoShape 61"/>
            <p:cNvSpPr>
              <a:spLocks noChangeArrowheads="1"/>
            </p:cNvSpPr>
            <p:nvPr/>
          </p:nvSpPr>
          <p:spPr bwMode="auto">
            <a:xfrm>
              <a:off x="8054976" y="21621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0" name="AutoShape 62"/>
            <p:cNvSpPr>
              <a:spLocks noChangeArrowheads="1"/>
            </p:cNvSpPr>
            <p:nvPr/>
          </p:nvSpPr>
          <p:spPr bwMode="auto">
            <a:xfrm>
              <a:off x="7016751" y="2501901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1" name="AutoShape 63"/>
            <p:cNvSpPr>
              <a:spLocks noChangeArrowheads="1"/>
            </p:cNvSpPr>
            <p:nvPr/>
          </p:nvSpPr>
          <p:spPr bwMode="auto">
            <a:xfrm>
              <a:off x="7356476" y="2501901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2" name="AutoShape 64"/>
            <p:cNvSpPr>
              <a:spLocks noChangeArrowheads="1"/>
            </p:cNvSpPr>
            <p:nvPr/>
          </p:nvSpPr>
          <p:spPr bwMode="auto">
            <a:xfrm>
              <a:off x="7715251" y="2501901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66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600" b="1"/>
                <a:t>Thread</a:t>
              </a:r>
            </a:p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600" b="1"/>
                <a:t>(2, 2)</a:t>
              </a:r>
            </a:p>
          </p:txBody>
        </p:sp>
        <p:sp>
          <p:nvSpPr>
            <p:cNvPr id="68673" name="AutoShape 65"/>
            <p:cNvSpPr>
              <a:spLocks noChangeArrowheads="1"/>
            </p:cNvSpPr>
            <p:nvPr/>
          </p:nvSpPr>
          <p:spPr bwMode="auto">
            <a:xfrm>
              <a:off x="8054976" y="2501901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4" name="AutoShape 66"/>
            <p:cNvSpPr>
              <a:spLocks noChangeArrowheads="1"/>
            </p:cNvSpPr>
            <p:nvPr/>
          </p:nvSpPr>
          <p:spPr bwMode="auto">
            <a:xfrm>
              <a:off x="7016751" y="28606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5" name="AutoShape 67"/>
            <p:cNvSpPr>
              <a:spLocks noChangeArrowheads="1"/>
            </p:cNvSpPr>
            <p:nvPr/>
          </p:nvSpPr>
          <p:spPr bwMode="auto">
            <a:xfrm>
              <a:off x="7356476" y="28606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6" name="AutoShape 68"/>
            <p:cNvSpPr>
              <a:spLocks noChangeArrowheads="1"/>
            </p:cNvSpPr>
            <p:nvPr/>
          </p:nvSpPr>
          <p:spPr bwMode="auto">
            <a:xfrm>
              <a:off x="7715251" y="28606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7" name="AutoShape 69"/>
            <p:cNvSpPr>
              <a:spLocks noChangeArrowheads="1"/>
            </p:cNvSpPr>
            <p:nvPr/>
          </p:nvSpPr>
          <p:spPr bwMode="auto">
            <a:xfrm>
              <a:off x="8054976" y="2860676"/>
              <a:ext cx="258763" cy="258763"/>
            </a:xfrm>
            <a:prstGeom prst="roundRect">
              <a:avLst>
                <a:gd name="adj" fmla="val 616"/>
              </a:avLst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8" name="Line 70"/>
            <p:cNvSpPr>
              <a:spLocks noChangeShapeType="1"/>
            </p:cNvSpPr>
            <p:nvPr/>
          </p:nvSpPr>
          <p:spPr bwMode="auto">
            <a:xfrm>
              <a:off x="7735889" y="2765426"/>
              <a:ext cx="1919287" cy="2005013"/>
            </a:xfrm>
            <a:prstGeom prst="line">
              <a:avLst/>
            </a:prstGeom>
            <a:noFill/>
            <a:ln w="1836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679" name="Line 71"/>
            <p:cNvSpPr>
              <a:spLocks noChangeShapeType="1"/>
            </p:cNvSpPr>
            <p:nvPr/>
          </p:nvSpPr>
          <p:spPr bwMode="auto">
            <a:xfrm>
              <a:off x="7967664" y="2489201"/>
              <a:ext cx="2035175" cy="1922463"/>
            </a:xfrm>
            <a:prstGeom prst="line">
              <a:avLst/>
            </a:prstGeom>
            <a:noFill/>
            <a:ln w="1836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680" name="Line 72"/>
            <p:cNvSpPr>
              <a:spLocks noChangeShapeType="1"/>
            </p:cNvSpPr>
            <p:nvPr/>
          </p:nvSpPr>
          <p:spPr bwMode="auto">
            <a:xfrm>
              <a:off x="6916739" y="5430839"/>
              <a:ext cx="1406525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8681" name="Text Box 73"/>
            <p:cNvSpPr txBox="1">
              <a:spLocks noChangeArrowheads="1"/>
            </p:cNvSpPr>
            <p:nvPr/>
          </p:nvSpPr>
          <p:spPr bwMode="auto">
            <a:xfrm>
              <a:off x="7161214" y="5489575"/>
              <a:ext cx="1055687" cy="18466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200" b="1" dirty="0"/>
                <a:t>width</a:t>
              </a:r>
            </a:p>
          </p:txBody>
        </p:sp>
        <p:sp>
          <p:nvSpPr>
            <p:cNvPr id="68682" name="Text Box 74"/>
            <p:cNvSpPr txBox="1">
              <a:spLocks noChangeArrowheads="1"/>
            </p:cNvSpPr>
            <p:nvPr/>
          </p:nvSpPr>
          <p:spPr bwMode="auto">
            <a:xfrm>
              <a:off x="6553200" y="4953000"/>
              <a:ext cx="368300" cy="36933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8683" name="Text Box 75"/>
            <p:cNvSpPr txBox="1">
              <a:spLocks noChangeArrowheads="1"/>
            </p:cNvSpPr>
            <p:nvPr/>
          </p:nvSpPr>
          <p:spPr bwMode="auto">
            <a:xfrm>
              <a:off x="10210801" y="5257800"/>
              <a:ext cx="207963" cy="36933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8684" name="Text Box 76"/>
            <p:cNvSpPr txBox="1">
              <a:spLocks noChangeArrowheads="1"/>
            </p:cNvSpPr>
            <p:nvPr/>
          </p:nvSpPr>
          <p:spPr bwMode="auto">
            <a:xfrm>
              <a:off x="9067800" y="1295400"/>
              <a:ext cx="323850" cy="36933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026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Revisit the Old Example?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73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9965" y="1587285"/>
            <a:ext cx="11491993" cy="4572000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In the naïve first implementation the ratio of arithmetic computation to memory transaction (“</a:t>
            </a:r>
            <a:r>
              <a:rPr lang="en-US" sz="2000" dirty="0">
                <a:solidFill>
                  <a:srgbClr val="C00000"/>
                </a:solidFill>
              </a:rPr>
              <a:t>arithmetic intensity</a:t>
            </a:r>
            <a:r>
              <a:rPr lang="en-US" sz="2000" dirty="0"/>
              <a:t>”) very </a:t>
            </a:r>
            <a:r>
              <a:rPr lang="en-US" sz="2000" b="1" dirty="0"/>
              <a:t>low</a:t>
            </a:r>
          </a:p>
          <a:p>
            <a:pPr lvl="1"/>
            <a:endParaRPr lang="en-US" sz="1600" dirty="0"/>
          </a:p>
          <a:p>
            <a:pPr lvl="1"/>
            <a:r>
              <a:rPr lang="en-US" sz="1800" dirty="0"/>
              <a:t>Each arithmetic computation required one fetch from global memory</a:t>
            </a:r>
          </a:p>
          <a:p>
            <a:pPr lvl="1"/>
            <a:r>
              <a:rPr lang="en-US" sz="1800" dirty="0"/>
              <a:t>The entries in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800" dirty="0"/>
              <a:t> are copied from global memory to the device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N.width</a:t>
            </a:r>
            <a:r>
              <a:rPr lang="en-US" sz="1800" dirty="0"/>
              <a:t> times</a:t>
            </a:r>
          </a:p>
          <a:p>
            <a:pPr lvl="1"/>
            <a:r>
              <a:rPr lang="en-US" sz="1800" dirty="0"/>
              <a:t>The entries in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 are copied from global memory to the device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M.height</a:t>
            </a:r>
            <a:r>
              <a:rPr lang="en-US" sz="1800" dirty="0"/>
              <a:t> times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No brownie points for moving data around</a:t>
            </a:r>
          </a:p>
          <a:p>
            <a:pPr lvl="1"/>
            <a:r>
              <a:rPr lang="en-US" sz="1800" dirty="0"/>
              <a:t>Hundreds of cycles required for bringing data from global memory</a:t>
            </a:r>
          </a:p>
          <a:p>
            <a:pPr lvl="1"/>
            <a:r>
              <a:rPr lang="en-US" sz="1800" dirty="0"/>
              <a:t>When solving a problem, the goal is to go through the machine instructions in your executable, not to wait for data to come your way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9992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Answering the question: “Could/Should I use Shared Memory?”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74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7973" y="1725990"/>
            <a:ext cx="11696054" cy="44116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Figuring out whether you should use share mem</a:t>
            </a:r>
          </a:p>
          <a:p>
            <a:pPr lvl="1"/>
            <a:r>
              <a:rPr lang="en-US" dirty="0"/>
              <a:t>Imagine you are a thread executing the code in the kernel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If the data that you, as a thread, use can also be used by another thread in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your block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then you should consider using shared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regardless of the above test, you can use shared memory as scratch pad memory </a:t>
            </a:r>
          </a:p>
          <a:p>
            <a:pPr lvl="1"/>
            <a:r>
              <a:rPr lang="en-US" dirty="0"/>
              <a:t>Don’t let it go wasted, use for storing often-used variables even if they’re not used by multiple threads</a:t>
            </a:r>
          </a:p>
        </p:txBody>
      </p:sp>
    </p:spTree>
    <p:extLst>
      <p:ext uri="{BB962C8B-B14F-4D97-AF65-F5344CB8AC3E}">
        <p14:creationId xmlns:p14="http://schemas.microsoft.com/office/powerpoint/2010/main" val="4117312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Common CUDA Programming Pattern: Tiling w/ Shared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47235" y="1323814"/>
            <a:ext cx="11903217" cy="5029200"/>
          </a:xfrm>
        </p:spPr>
        <p:txBody>
          <a:bodyPr/>
          <a:lstStyle/>
          <a:p>
            <a:pPr marL="0" indent="0" algn="ctr">
              <a:buNone/>
            </a:pPr>
            <a:endParaRPr lang="en-US" sz="2000" dirty="0"/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sz="2000" dirty="0"/>
              <a:t>Global memory access - much slower when compared to shared memory access</a:t>
            </a:r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sz="2000" dirty="0"/>
              <a:t>No brainer: Use shared memory, if possible</a:t>
            </a:r>
          </a:p>
          <a:p>
            <a:pPr marL="974725" lvl="1" indent="-403225"/>
            <a:endParaRPr lang="en-US" sz="1800" dirty="0">
              <a:solidFill>
                <a:schemeClr val="accent2"/>
              </a:solidFill>
            </a:endParaRPr>
          </a:p>
          <a:p>
            <a:pPr marL="974725" lvl="1" indent="-403225"/>
            <a:r>
              <a:rPr lang="en-US" sz="1800" dirty="0">
                <a:solidFill>
                  <a:schemeClr val="accent2"/>
                </a:solidFill>
              </a:rPr>
              <a:t>Partition </a:t>
            </a:r>
            <a:r>
              <a:rPr lang="en-US" sz="1800" dirty="0"/>
              <a:t>data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into </a:t>
            </a:r>
            <a:r>
              <a:rPr lang="en-US" sz="1800" dirty="0">
                <a:solidFill>
                  <a:schemeClr val="accent2"/>
                </a:solidFill>
              </a:rPr>
              <a:t>data subsets </a:t>
            </a:r>
            <a:r>
              <a:rPr lang="en-US" sz="1800" dirty="0"/>
              <a:t>(</a:t>
            </a:r>
            <a:r>
              <a:rPr lang="en-US" sz="1800" b="1" dirty="0">
                <a:solidFill>
                  <a:srgbClr val="C00000"/>
                </a:solidFill>
              </a:rPr>
              <a:t>tiles</a:t>
            </a:r>
            <a:r>
              <a:rPr lang="en-US" sz="1800" dirty="0"/>
              <a:t>) that each fits into shared memory</a:t>
            </a:r>
          </a:p>
          <a:p>
            <a:pPr marL="974725" lvl="1" indent="-403225"/>
            <a:endParaRPr lang="en-US" sz="1800" dirty="0"/>
          </a:p>
          <a:p>
            <a:pPr marL="974725" lvl="1" indent="-403225"/>
            <a:r>
              <a:rPr lang="en-US" sz="1800" dirty="0"/>
              <a:t>Handle </a:t>
            </a:r>
            <a:r>
              <a:rPr lang="en-US" sz="1800" dirty="0">
                <a:solidFill>
                  <a:schemeClr val="accent2"/>
                </a:solidFill>
              </a:rPr>
              <a:t>each data subset (tile) with one thread block</a:t>
            </a:r>
            <a:r>
              <a:rPr lang="en-US" sz="1800" dirty="0"/>
              <a:t> by:</a:t>
            </a:r>
          </a:p>
          <a:p>
            <a:pPr marL="1431925" lvl="2" indent="-342900"/>
            <a:r>
              <a:rPr lang="en-US" sz="1700" dirty="0"/>
              <a:t>Loading the tile from global memory into shared memory, </a:t>
            </a:r>
            <a:r>
              <a:rPr lang="en-US" sz="1700" dirty="0">
                <a:solidFill>
                  <a:srgbClr val="C00000"/>
                </a:solidFill>
              </a:rPr>
              <a:t>using multiple threads to exploit memory-level parallelism</a:t>
            </a:r>
          </a:p>
          <a:p>
            <a:pPr marL="1431925" lvl="2" indent="-342900"/>
            <a:r>
              <a:rPr lang="en-US" sz="1700" dirty="0"/>
              <a:t>Performing the computation on the tile from shared memory; each thread can efficiently multi-pass over any data element of the tile</a:t>
            </a:r>
          </a:p>
        </p:txBody>
      </p:sp>
    </p:spTree>
    <p:extLst>
      <p:ext uri="{BB962C8B-B14F-4D97-AF65-F5344CB8AC3E}">
        <p14:creationId xmlns:p14="http://schemas.microsoft.com/office/powerpoint/2010/main" val="2464867946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Tiling used for Matrix-Matrix multiplication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sp>
        <p:nvSpPr>
          <p:cNvPr id="9676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2263" y="1749260"/>
            <a:ext cx="7945438" cy="478164"/>
          </a:xfrm>
        </p:spPr>
        <p:txBody>
          <a:bodyPr>
            <a:normAutofit/>
          </a:bodyPr>
          <a:lstStyle/>
          <a:p>
            <a:pPr marL="339725" indent="-339725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000" dirty="0"/>
              <a:t>One </a:t>
            </a:r>
            <a:r>
              <a:rPr lang="en-US" sz="2000" dirty="0">
                <a:solidFill>
                  <a:srgbClr val="C00000"/>
                </a:solidFill>
              </a:rPr>
              <a:t>block</a:t>
            </a:r>
            <a:r>
              <a:rPr lang="en-US" sz="2000" dirty="0"/>
              <a:t> computes one square sub-matrix </a:t>
            </a:r>
            <a:r>
              <a:rPr lang="en-US" sz="2000" b="1" dirty="0" err="1"/>
              <a:t>C</a:t>
            </a:r>
            <a:r>
              <a:rPr lang="en-US" sz="2000" baseline="-25000" dirty="0" err="1"/>
              <a:t>sub</a:t>
            </a:r>
            <a:r>
              <a:rPr lang="en-US" sz="2000" baseline="-25000" dirty="0"/>
              <a:t> </a:t>
            </a:r>
            <a:r>
              <a:rPr lang="en-US" sz="2000" dirty="0"/>
              <a:t>of size </a:t>
            </a:r>
            <a:r>
              <a:rPr lang="en-US" sz="1600" dirty="0" err="1"/>
              <a:t>Block_Size</a:t>
            </a: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93058" y="1407155"/>
            <a:ext cx="4656138" cy="4846638"/>
            <a:chOff x="4267200" y="1905000"/>
            <a:chExt cx="4656138" cy="4846638"/>
          </a:xfrm>
        </p:grpSpPr>
        <p:sp>
          <p:nvSpPr>
            <p:cNvPr id="967725" name="Text Box 45"/>
            <p:cNvSpPr txBox="1">
              <a:spLocks noChangeArrowheads="1"/>
            </p:cNvSpPr>
            <p:nvPr/>
          </p:nvSpPr>
          <p:spPr bwMode="auto">
            <a:xfrm>
              <a:off x="7467600" y="1905000"/>
              <a:ext cx="3651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rgbClr val="FF6600"/>
                  </a:solidFill>
                  <a:latin typeface="Arial" pitchFamily="34" charset="0"/>
                </a:rPr>
                <a:t>tx</a:t>
              </a:r>
            </a:p>
          </p:txBody>
        </p:sp>
        <p:sp>
          <p:nvSpPr>
            <p:cNvPr id="967685" name="Text Box 5"/>
            <p:cNvSpPr txBox="1">
              <a:spLocks noChangeArrowheads="1"/>
            </p:cNvSpPr>
            <p:nvPr/>
          </p:nvSpPr>
          <p:spPr bwMode="auto">
            <a:xfrm>
              <a:off x="4613275" y="4067175"/>
              <a:ext cx="1719263" cy="2541588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" pitchFamily="34" charset="0"/>
                </a:rPr>
                <a:t>A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67686" name="Text Box 6"/>
            <p:cNvSpPr txBox="1">
              <a:spLocks noChangeArrowheads="1"/>
            </p:cNvSpPr>
            <p:nvPr/>
          </p:nvSpPr>
          <p:spPr bwMode="auto">
            <a:xfrm>
              <a:off x="4632325" y="4926013"/>
              <a:ext cx="1682750" cy="82232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967687" name="Text Box 7"/>
            <p:cNvSpPr txBox="1">
              <a:spLocks noChangeArrowheads="1"/>
            </p:cNvSpPr>
            <p:nvPr/>
          </p:nvSpPr>
          <p:spPr bwMode="auto">
            <a:xfrm>
              <a:off x="6378575" y="2301875"/>
              <a:ext cx="2543175" cy="1719263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" pitchFamily="34" charset="0"/>
                </a:rPr>
                <a:t>B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67688" name="Text Box 8"/>
            <p:cNvSpPr txBox="1">
              <a:spLocks noChangeArrowheads="1"/>
            </p:cNvSpPr>
            <p:nvPr/>
          </p:nvSpPr>
          <p:spPr bwMode="auto">
            <a:xfrm>
              <a:off x="7237413" y="2322513"/>
              <a:ext cx="823912" cy="168275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967689" name="Text Box 9"/>
            <p:cNvSpPr txBox="1">
              <a:spLocks noChangeArrowheads="1"/>
            </p:cNvSpPr>
            <p:nvPr/>
          </p:nvSpPr>
          <p:spPr bwMode="auto">
            <a:xfrm>
              <a:off x="6380163" y="4071938"/>
              <a:ext cx="2543175" cy="2541587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sz="1200" b="1">
                  <a:latin typeface="Arial" pitchFamily="34" charset="0"/>
                </a:rPr>
                <a:t>C</a:t>
              </a:r>
            </a:p>
          </p:txBody>
        </p:sp>
        <p:sp>
          <p:nvSpPr>
            <p:cNvPr id="967690" name="Text Box 10"/>
            <p:cNvSpPr txBox="1">
              <a:spLocks noChangeArrowheads="1"/>
            </p:cNvSpPr>
            <p:nvPr/>
          </p:nvSpPr>
          <p:spPr bwMode="auto">
            <a:xfrm>
              <a:off x="7237413" y="4926013"/>
              <a:ext cx="823912" cy="82232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200" b="1">
                  <a:latin typeface="Arial" pitchFamily="34" charset="0"/>
                </a:rPr>
                <a:t>C</a:t>
              </a:r>
              <a:r>
                <a:rPr lang="en-US" sz="1200" b="1" baseline="-25000">
                  <a:latin typeface="Arial" pitchFamily="34" charset="0"/>
                </a:rPr>
                <a:t>sub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67691" name="Line 11"/>
            <p:cNvSpPr>
              <a:spLocks noChangeShapeType="1"/>
            </p:cNvSpPr>
            <p:nvPr/>
          </p:nvSpPr>
          <p:spPr bwMode="auto">
            <a:xfrm>
              <a:off x="7237413" y="4000500"/>
              <a:ext cx="0" cy="9159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692" name="Line 12"/>
            <p:cNvSpPr>
              <a:spLocks noChangeShapeType="1"/>
            </p:cNvSpPr>
            <p:nvPr/>
          </p:nvSpPr>
          <p:spPr bwMode="auto">
            <a:xfrm>
              <a:off x="8054975" y="4010025"/>
              <a:ext cx="0" cy="91440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693" name="Line 13"/>
            <p:cNvSpPr>
              <a:spLocks noChangeShapeType="1"/>
            </p:cNvSpPr>
            <p:nvPr/>
          </p:nvSpPr>
          <p:spPr bwMode="auto">
            <a:xfrm>
              <a:off x="6303963" y="4933950"/>
              <a:ext cx="933450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67694" name="Line 14"/>
            <p:cNvSpPr>
              <a:spLocks noChangeShapeType="1"/>
            </p:cNvSpPr>
            <p:nvPr/>
          </p:nvSpPr>
          <p:spPr bwMode="auto">
            <a:xfrm>
              <a:off x="6303963" y="5741988"/>
              <a:ext cx="933450" cy="158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67695" name="Text Box 15"/>
            <p:cNvSpPr txBox="1">
              <a:spLocks noChangeArrowheads="1"/>
            </p:cNvSpPr>
            <p:nvPr/>
          </p:nvSpPr>
          <p:spPr bwMode="auto">
            <a:xfrm>
              <a:off x="7688263" y="2338388"/>
              <a:ext cx="53975" cy="164623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967696" name="Line 16"/>
            <p:cNvSpPr>
              <a:spLocks noChangeShapeType="1"/>
            </p:cNvSpPr>
            <p:nvPr/>
          </p:nvSpPr>
          <p:spPr bwMode="auto">
            <a:xfrm>
              <a:off x="7742238" y="3978275"/>
              <a:ext cx="1587" cy="15636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67697" name="Line 17"/>
            <p:cNvSpPr>
              <a:spLocks noChangeShapeType="1"/>
            </p:cNvSpPr>
            <p:nvPr/>
          </p:nvSpPr>
          <p:spPr bwMode="auto">
            <a:xfrm>
              <a:off x="7688263" y="3973513"/>
              <a:ext cx="0" cy="156051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67698" name="Line 18"/>
            <p:cNvSpPr>
              <a:spLocks noChangeShapeType="1"/>
            </p:cNvSpPr>
            <p:nvPr/>
          </p:nvSpPr>
          <p:spPr bwMode="auto">
            <a:xfrm flipH="1">
              <a:off x="5473700" y="4919663"/>
              <a:ext cx="0" cy="82232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699" name="Line 19"/>
            <p:cNvSpPr>
              <a:spLocks noChangeShapeType="1"/>
            </p:cNvSpPr>
            <p:nvPr/>
          </p:nvSpPr>
          <p:spPr bwMode="auto">
            <a:xfrm flipV="1">
              <a:off x="7237413" y="3143250"/>
              <a:ext cx="817562" cy="1588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67700" name="Line 20"/>
            <p:cNvSpPr>
              <a:spLocks noChangeShapeType="1"/>
            </p:cNvSpPr>
            <p:nvPr/>
          </p:nvSpPr>
          <p:spPr bwMode="auto">
            <a:xfrm>
              <a:off x="8770938" y="4062413"/>
              <a:ext cx="4762" cy="254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01" name="Line 21"/>
            <p:cNvSpPr>
              <a:spLocks noChangeShapeType="1"/>
            </p:cNvSpPr>
            <p:nvPr/>
          </p:nvSpPr>
          <p:spPr bwMode="auto">
            <a:xfrm rot="16200000" flipH="1" flipV="1">
              <a:off x="7643812" y="5199063"/>
              <a:ext cx="4763" cy="254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02" name="Line 22"/>
            <p:cNvSpPr>
              <a:spLocks noChangeShapeType="1"/>
            </p:cNvSpPr>
            <p:nvPr/>
          </p:nvSpPr>
          <p:spPr bwMode="auto">
            <a:xfrm>
              <a:off x="8174038" y="4922838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03" name="Line 23"/>
            <p:cNvSpPr>
              <a:spLocks noChangeShapeType="1"/>
            </p:cNvSpPr>
            <p:nvPr/>
          </p:nvSpPr>
          <p:spPr bwMode="auto">
            <a:xfrm rot="16200000">
              <a:off x="7639844" y="5461794"/>
              <a:ext cx="6350" cy="82391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04" name="Text Box 24"/>
            <p:cNvSpPr txBox="1">
              <a:spLocks noChangeArrowheads="1"/>
            </p:cNvSpPr>
            <p:nvPr/>
          </p:nvSpPr>
          <p:spPr bwMode="auto">
            <a:xfrm>
              <a:off x="7337655" y="5946775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</a:p>
          </p:txBody>
        </p:sp>
        <p:sp>
          <p:nvSpPr>
            <p:cNvPr id="967705" name="Text Box 25"/>
            <p:cNvSpPr txBox="1">
              <a:spLocks noChangeArrowheads="1"/>
            </p:cNvSpPr>
            <p:nvPr/>
          </p:nvSpPr>
          <p:spPr bwMode="auto">
            <a:xfrm>
              <a:off x="7555663" y="6270625"/>
              <a:ext cx="173124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wB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67706" name="Text Box 26"/>
            <p:cNvSpPr txBox="1">
              <a:spLocks noChangeArrowheads="1"/>
            </p:cNvSpPr>
            <p:nvPr/>
          </p:nvSpPr>
          <p:spPr bwMode="auto">
            <a:xfrm>
              <a:off x="5385551" y="6281738"/>
              <a:ext cx="173124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wA</a:t>
              </a:r>
            </a:p>
          </p:txBody>
        </p:sp>
        <p:sp>
          <p:nvSpPr>
            <p:cNvPr id="967707" name="Line 27"/>
            <p:cNvSpPr>
              <a:spLocks noChangeShapeType="1"/>
            </p:cNvSpPr>
            <p:nvPr/>
          </p:nvSpPr>
          <p:spPr bwMode="auto">
            <a:xfrm rot="16200000">
              <a:off x="5879307" y="5458618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08" name="Text Box 28"/>
            <p:cNvSpPr txBox="1">
              <a:spLocks noChangeArrowheads="1"/>
            </p:cNvSpPr>
            <p:nvPr/>
          </p:nvSpPr>
          <p:spPr bwMode="auto">
            <a:xfrm>
              <a:off x="5580293" y="5943600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</a:p>
          </p:txBody>
        </p:sp>
        <p:sp>
          <p:nvSpPr>
            <p:cNvPr id="967709" name="Line 29"/>
            <p:cNvSpPr>
              <a:spLocks noChangeShapeType="1"/>
            </p:cNvSpPr>
            <p:nvPr/>
          </p:nvSpPr>
          <p:spPr bwMode="auto">
            <a:xfrm rot="16200000">
              <a:off x="5057776" y="5459412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0" name="Text Box 30"/>
            <p:cNvSpPr txBox="1">
              <a:spLocks noChangeArrowheads="1"/>
            </p:cNvSpPr>
            <p:nvPr/>
          </p:nvSpPr>
          <p:spPr bwMode="auto">
            <a:xfrm>
              <a:off x="4757968" y="5943600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</a:p>
          </p:txBody>
        </p:sp>
        <p:sp>
          <p:nvSpPr>
            <p:cNvPr id="967711" name="Line 31"/>
            <p:cNvSpPr>
              <a:spLocks noChangeShapeType="1"/>
            </p:cNvSpPr>
            <p:nvPr/>
          </p:nvSpPr>
          <p:spPr bwMode="auto">
            <a:xfrm>
              <a:off x="8178800" y="3155950"/>
              <a:ext cx="6350" cy="8223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2" name="Line 32"/>
            <p:cNvSpPr>
              <a:spLocks noChangeShapeType="1"/>
            </p:cNvSpPr>
            <p:nvPr/>
          </p:nvSpPr>
          <p:spPr bwMode="auto">
            <a:xfrm>
              <a:off x="8174038" y="2314575"/>
              <a:ext cx="6350" cy="82391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3" name="Text Box 33"/>
            <p:cNvSpPr txBox="1">
              <a:spLocks noChangeArrowheads="1"/>
            </p:cNvSpPr>
            <p:nvPr/>
          </p:nvSpPr>
          <p:spPr bwMode="auto">
            <a:xfrm>
              <a:off x="4648200" y="5541963"/>
              <a:ext cx="1646238" cy="5556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967714" name="Text Box 34"/>
            <p:cNvSpPr txBox="1">
              <a:spLocks noChangeArrowheads="1"/>
            </p:cNvSpPr>
            <p:nvPr/>
          </p:nvSpPr>
          <p:spPr bwMode="auto">
            <a:xfrm>
              <a:off x="7688263" y="5541963"/>
              <a:ext cx="55562" cy="5397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/>
            <a:p>
              <a:endParaRPr lang="en-US" sz="1200"/>
            </a:p>
            <a:p>
              <a:endParaRPr lang="en-US" sz="1200"/>
            </a:p>
            <a:p>
              <a:endParaRPr lang="en-US">
                <a:latin typeface="Arial" pitchFamily="34" charset="0"/>
              </a:endParaRPr>
            </a:p>
          </p:txBody>
        </p:sp>
        <p:sp>
          <p:nvSpPr>
            <p:cNvPr id="967715" name="Line 35"/>
            <p:cNvSpPr>
              <a:spLocks noChangeShapeType="1"/>
            </p:cNvSpPr>
            <p:nvPr/>
          </p:nvSpPr>
          <p:spPr bwMode="auto">
            <a:xfrm>
              <a:off x="6291263" y="5541963"/>
              <a:ext cx="1379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6" name="Line 36"/>
            <p:cNvSpPr>
              <a:spLocks noChangeShapeType="1"/>
            </p:cNvSpPr>
            <p:nvPr/>
          </p:nvSpPr>
          <p:spPr bwMode="auto">
            <a:xfrm>
              <a:off x="6291263" y="5595938"/>
              <a:ext cx="1379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7" name="Line 37"/>
            <p:cNvSpPr>
              <a:spLocks noChangeShapeType="1"/>
            </p:cNvSpPr>
            <p:nvPr/>
          </p:nvSpPr>
          <p:spPr bwMode="auto">
            <a:xfrm rot="16200000">
              <a:off x="5460206" y="5614195"/>
              <a:ext cx="3175" cy="1719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8" name="Line 38"/>
            <p:cNvSpPr>
              <a:spLocks noChangeShapeType="1"/>
            </p:cNvSpPr>
            <p:nvPr/>
          </p:nvSpPr>
          <p:spPr bwMode="auto">
            <a:xfrm rot="10800000">
              <a:off x="8763000" y="2293938"/>
              <a:ext cx="4763" cy="1719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7719" name="Rectangle 39"/>
            <p:cNvSpPr>
              <a:spLocks noChangeArrowheads="1"/>
            </p:cNvSpPr>
            <p:nvPr/>
          </p:nvSpPr>
          <p:spPr bwMode="auto">
            <a:xfrm>
              <a:off x="4540250" y="5834063"/>
              <a:ext cx="182563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20" name="Rectangle 40"/>
            <p:cNvSpPr>
              <a:spLocks noChangeArrowheads="1"/>
            </p:cNvSpPr>
            <p:nvPr/>
          </p:nvSpPr>
          <p:spPr bwMode="auto">
            <a:xfrm>
              <a:off x="6229350" y="4932363"/>
              <a:ext cx="182563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21" name="Rectangle 41"/>
            <p:cNvSpPr>
              <a:spLocks noChangeArrowheads="1"/>
            </p:cNvSpPr>
            <p:nvPr/>
          </p:nvSpPr>
          <p:spPr bwMode="auto">
            <a:xfrm>
              <a:off x="7997825" y="2139950"/>
              <a:ext cx="182563" cy="182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38" name="Rectangle 58"/>
            <p:cNvSpPr>
              <a:spLocks noChangeArrowheads="1"/>
            </p:cNvSpPr>
            <p:nvPr/>
          </p:nvSpPr>
          <p:spPr bwMode="auto">
            <a:xfrm rot="16200000">
              <a:off x="4475162" y="6569076"/>
              <a:ext cx="182563" cy="182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42" name="Text Box 62"/>
            <p:cNvSpPr txBox="1">
              <a:spLocks noChangeArrowheads="1"/>
            </p:cNvSpPr>
            <p:nvPr/>
          </p:nvSpPr>
          <p:spPr bwMode="auto">
            <a:xfrm>
              <a:off x="4267200" y="5364163"/>
              <a:ext cx="3651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rgbClr val="FF6600"/>
                  </a:solidFill>
                  <a:latin typeface="Arial" pitchFamily="34" charset="0"/>
                </a:rPr>
                <a:t>ty</a:t>
              </a:r>
            </a:p>
          </p:txBody>
        </p:sp>
        <p:sp>
          <p:nvSpPr>
            <p:cNvPr id="967765" name="Text Box 85"/>
            <p:cNvSpPr txBox="1">
              <a:spLocks noChangeArrowheads="1"/>
            </p:cNvSpPr>
            <p:nvPr/>
          </p:nvSpPr>
          <p:spPr bwMode="auto">
            <a:xfrm rot="16200000">
              <a:off x="7998056" y="2646963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</a:p>
          </p:txBody>
        </p:sp>
        <p:sp>
          <p:nvSpPr>
            <p:cNvPr id="967766" name="Text Box 86"/>
            <p:cNvSpPr txBox="1">
              <a:spLocks noChangeArrowheads="1"/>
            </p:cNvSpPr>
            <p:nvPr/>
          </p:nvSpPr>
          <p:spPr bwMode="auto">
            <a:xfrm rot="16200000">
              <a:off x="8001231" y="3499450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</a:p>
          </p:txBody>
        </p:sp>
        <p:sp>
          <p:nvSpPr>
            <p:cNvPr id="967767" name="Text Box 87"/>
            <p:cNvSpPr txBox="1">
              <a:spLocks noChangeArrowheads="1"/>
            </p:cNvSpPr>
            <p:nvPr/>
          </p:nvSpPr>
          <p:spPr bwMode="auto">
            <a:xfrm rot="16200000">
              <a:off x="7996468" y="5252050"/>
              <a:ext cx="609141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Block_Size</a:t>
              </a:r>
              <a:endParaRPr lang="en-US" sz="900">
                <a:latin typeface="Arial" pitchFamily="34" charset="0"/>
              </a:endParaRPr>
            </a:p>
          </p:txBody>
        </p:sp>
        <p:sp>
          <p:nvSpPr>
            <p:cNvPr id="967768" name="Text Box 88"/>
            <p:cNvSpPr txBox="1">
              <a:spLocks noChangeArrowheads="1"/>
            </p:cNvSpPr>
            <p:nvPr/>
          </p:nvSpPr>
          <p:spPr bwMode="auto">
            <a:xfrm rot="16200000">
              <a:off x="8562232" y="5207600"/>
              <a:ext cx="153888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hA</a:t>
              </a:r>
            </a:p>
          </p:txBody>
        </p:sp>
        <p:sp>
          <p:nvSpPr>
            <p:cNvPr id="967769" name="Text Box 89"/>
            <p:cNvSpPr txBox="1">
              <a:spLocks noChangeArrowheads="1"/>
            </p:cNvSpPr>
            <p:nvPr/>
          </p:nvSpPr>
          <p:spPr bwMode="auto">
            <a:xfrm rot="16200000">
              <a:off x="8547851" y="3069238"/>
              <a:ext cx="173124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>
                  <a:latin typeface="Arial" pitchFamily="34" charset="0"/>
                </a:rPr>
                <a:t>wA</a:t>
              </a:r>
            </a:p>
          </p:txBody>
        </p:sp>
      </p:grpSp>
      <p:sp>
        <p:nvSpPr>
          <p:cNvPr id="967771" name="Rectangle 91"/>
          <p:cNvSpPr>
            <a:spLocks noChangeArrowheads="1"/>
          </p:cNvSpPr>
          <p:nvPr/>
        </p:nvSpPr>
        <p:spPr bwMode="auto">
          <a:xfrm>
            <a:off x="125655" y="5969630"/>
            <a:ext cx="6452259" cy="646331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NOTE: A similar technique is used on CPUs to improve cache hits.  See slide “Blocking Example” at</a:t>
            </a:r>
          </a:p>
          <a:p>
            <a:r>
              <a:rPr lang="en-US" sz="1200" dirty="0">
                <a:hlinkClick r:id="rId3"/>
              </a:rPr>
              <a:t>http://cseweb.ucsd.edu/classes/fa10/cse240a/pdf/08/CSE240A-MBT-L15-Cache.ppt.pdf</a:t>
            </a:r>
            <a:r>
              <a:rPr lang="en-US" sz="1200" dirty="0"/>
              <a:t>   </a:t>
            </a:r>
          </a:p>
          <a:p>
            <a:endParaRPr lang="en-US" sz="1200" dirty="0">
              <a:latin typeface="+mj-lt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322263" y="2429831"/>
            <a:ext cx="6019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39725" indent="-339725">
              <a:lnSpc>
                <a:spcPct val="80000"/>
              </a:lnSpc>
            </a:pPr>
            <a:r>
              <a:rPr lang="en-US" sz="2000" dirty="0"/>
              <a:t>One </a:t>
            </a:r>
            <a:r>
              <a:rPr lang="en-US" sz="2000" dirty="0">
                <a:solidFill>
                  <a:srgbClr val="C00000"/>
                </a:solidFill>
              </a:rPr>
              <a:t>thread</a:t>
            </a:r>
            <a:r>
              <a:rPr lang="en-US" sz="2000" dirty="0"/>
              <a:t> computes one entry of </a:t>
            </a:r>
            <a:r>
              <a:rPr lang="en-US" sz="2000" b="1" dirty="0" err="1"/>
              <a:t>C</a:t>
            </a:r>
            <a:r>
              <a:rPr lang="en-US" sz="2000" baseline="-25000" dirty="0" err="1"/>
              <a:t>sub</a:t>
            </a:r>
            <a:endParaRPr lang="en-US" sz="2000" baseline="-25000" dirty="0"/>
          </a:p>
          <a:p>
            <a:pPr marL="457200" indent="-457200">
              <a:lnSpc>
                <a:spcPct val="80000"/>
              </a:lnSpc>
            </a:pPr>
            <a:endParaRPr lang="en-US" sz="2000" dirty="0"/>
          </a:p>
          <a:p>
            <a:pPr marL="339725" indent="-339725">
              <a:lnSpc>
                <a:spcPct val="80000"/>
              </a:lnSpc>
            </a:pPr>
            <a:r>
              <a:rPr lang="en-US" sz="2000" dirty="0">
                <a:solidFill>
                  <a:srgbClr val="C00000"/>
                </a:solidFill>
              </a:rPr>
              <a:t>Assumption</a:t>
            </a:r>
            <a:r>
              <a:rPr lang="en-US" sz="2000" dirty="0"/>
              <a:t>: </a:t>
            </a:r>
            <a:r>
              <a:rPr lang="en-US" sz="2000" b="1" dirty="0"/>
              <a:t>A</a:t>
            </a:r>
            <a:r>
              <a:rPr lang="en-US" sz="2000" dirty="0"/>
              <a:t> and </a:t>
            </a:r>
            <a:r>
              <a:rPr lang="en-US" sz="2000" b="1" dirty="0"/>
              <a:t>B</a:t>
            </a:r>
            <a:r>
              <a:rPr lang="en-US" sz="2000" dirty="0"/>
              <a:t> are </a:t>
            </a:r>
            <a:r>
              <a:rPr lang="en-US" sz="2000" i="1" dirty="0"/>
              <a:t>square matrices</a:t>
            </a:r>
            <a:r>
              <a:rPr lang="en-US" sz="2000" dirty="0"/>
              <a:t> and their dimensions of are </a:t>
            </a:r>
            <a:r>
              <a:rPr lang="en-US" sz="2000" i="1" dirty="0"/>
              <a:t>multiples</a:t>
            </a:r>
            <a:r>
              <a:rPr lang="en-US" sz="2000" dirty="0"/>
              <a:t> of </a:t>
            </a:r>
            <a:r>
              <a:rPr lang="en-US" sz="1800" b="1" dirty="0" err="1">
                <a:latin typeface="Consolas" pitchFamily="49" charset="0"/>
                <a:cs typeface="Consolas" pitchFamily="49" charset="0"/>
              </a:rPr>
              <a:t>Block_Size</a:t>
            </a:r>
            <a:endParaRPr lang="en-US" sz="2000" dirty="0"/>
          </a:p>
          <a:p>
            <a:pPr marL="974725" lvl="1" indent="-403225">
              <a:lnSpc>
                <a:spcPct val="80000"/>
              </a:lnSpc>
            </a:pPr>
            <a:r>
              <a:rPr lang="en-US" sz="1800" dirty="0"/>
              <a:t>Doesn’t have to be like this, but keeps example simpler and focused on the concepts of interest</a:t>
            </a:r>
          </a:p>
          <a:p>
            <a:pPr marL="974725" lvl="1" indent="-403225">
              <a:lnSpc>
                <a:spcPct val="80000"/>
              </a:lnSpc>
            </a:pPr>
            <a:r>
              <a:rPr lang="en-US" sz="1800" dirty="0"/>
              <a:t>In this example work with </a:t>
            </a:r>
            <a:r>
              <a:rPr lang="en-US" sz="1800" b="1" dirty="0" err="1">
                <a:latin typeface="Consolas" pitchFamily="49" charset="0"/>
                <a:cs typeface="Consolas" pitchFamily="49" charset="0"/>
              </a:rPr>
              <a:t>Block_Size</a:t>
            </a:r>
            <a:r>
              <a:rPr lang="en-US" sz="1800" b="1" dirty="0">
                <a:latin typeface="Consolas" pitchFamily="49" charset="0"/>
                <a:cs typeface="Consolas" pitchFamily="49" charset="0"/>
              </a:rPr>
              <a:t>=16x16</a:t>
            </a:r>
            <a:r>
              <a:rPr lang="en-US" sz="16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5415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7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Block of 16 X 16 Threads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77</a:t>
            </a:fld>
            <a:endParaRPr lang="en-US" altLang="en-US" dirty="0"/>
          </a:p>
        </p:txBody>
      </p:sp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3200400" y="1279526"/>
          <a:ext cx="5384800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0749670" imgH="10678230" progId="Visio.Drawing.11">
                  <p:embed/>
                </p:oleObj>
              </mc:Choice>
              <mc:Fallback>
                <p:oleObj name="Visio" r:id="rId3" imgW="10749670" imgH="10678230" progId="Visio.Drawing.11">
                  <p:embed/>
                  <p:pic>
                    <p:nvPicPr>
                      <p:cNvPr id="3031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279526"/>
                        <a:ext cx="5384800" cy="534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07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4" name="Rectangle 6"/>
          <p:cNvSpPr>
            <a:spLocks noChangeArrowheads="1"/>
          </p:cNvSpPr>
          <p:nvPr/>
        </p:nvSpPr>
        <p:spPr bwMode="auto">
          <a:xfrm>
            <a:off x="69476" y="797510"/>
            <a:ext cx="6351902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Thread block size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#define BLOCK_SIZE 16</a:t>
            </a:r>
          </a:p>
          <a:p>
            <a:endParaRPr lang="en-US" sz="1400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Forward declaration of the device multiplication </a:t>
            </a:r>
            <a:r>
              <a:rPr lang="en-US" sz="1400" dirty="0" err="1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func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.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__global__ void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Muld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(float*, float*,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float*);</a:t>
            </a:r>
          </a:p>
          <a:p>
            <a:endParaRPr lang="en-US" sz="1400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Host multiplication function</a:t>
            </a: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Compute C = A * B</a:t>
            </a: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</a:t>
            </a:r>
            <a:r>
              <a:rPr lang="en-US" sz="1400" dirty="0" err="1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hA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 is the height of A</a:t>
            </a: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</a:t>
            </a:r>
            <a:r>
              <a:rPr lang="en-US" sz="1400" dirty="0" err="1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 is the width of A</a:t>
            </a:r>
          </a:p>
          <a:p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</a:t>
            </a:r>
            <a:r>
              <a:rPr lang="en-US" sz="1400" dirty="0" err="1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 is the width of B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void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Mul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(const float*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A,const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float*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B,int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hA,int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wA,int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float* C)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{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Load A and B to the device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float* Ad;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size =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hA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(float);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((void**)&amp;Ad, size);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(Ad, A, size,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cudaMemcpyHostToDevice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  <a:p>
            <a:endParaRPr lang="en-US" sz="1400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float*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Bd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size =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(float);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((void**)&amp;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Bd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size);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Bd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B, size,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cudaMemcpyHostToDevice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</p:txBody>
      </p:sp>
      <p:sp>
        <p:nvSpPr>
          <p:cNvPr id="969735" name="Rectangle 7"/>
          <p:cNvSpPr>
            <a:spLocks noChangeArrowheads="1"/>
          </p:cNvSpPr>
          <p:nvPr/>
        </p:nvSpPr>
        <p:spPr bwMode="auto">
          <a:xfrm>
            <a:off x="6493708" y="1036881"/>
            <a:ext cx="5618426" cy="461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Allocate C on the device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float*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size =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hA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*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(float);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cudaMalloc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((void**)&amp;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size);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Compute the execution configuration *</a:t>
            </a:r>
            <a:r>
              <a:rPr lang="en-US" sz="1400" b="1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assuming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*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the matrix dimensions are multiples of BLOCK_SIZE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dim3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dimBlock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(BLOCK_SIZE, BLOCK_SIZE);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dim3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dimGrid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dimBlock.x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hA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dimBlock.y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Launch the device computation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Muld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&lt;&lt;&lt;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dimGrid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dimBlock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&gt;&gt;&gt;(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Ad,Bd,wA,wB,Cd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Read C from the device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(C, Cd, size,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cudaMemcpyDeviceToHost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</a:t>
            </a:r>
          </a:p>
          <a:p>
            <a:r>
              <a:rPr lang="en-US" sz="14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>
                <a:solidFill>
                  <a:srgbClr val="6AB06A"/>
                </a:solidFill>
                <a:latin typeface="Consolas" panose="020B0609020204030204" pitchFamily="49" charset="0"/>
                <a:cs typeface="Times New Roman" pitchFamily="18" charset="0"/>
              </a:rPr>
              <a:t>// Free global memory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(Ad);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Bd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cudaFree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Times New Roman" pitchFamily="18" charset="0"/>
              </a:rPr>
              <a:t>Cd</a:t>
            </a:r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Times New Roman" pitchFamily="18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8571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086" name="Object 6"/>
          <p:cNvGraphicFramePr>
            <a:graphicFrameLocks noChangeAspect="1"/>
          </p:cNvGraphicFramePr>
          <p:nvPr/>
        </p:nvGraphicFramePr>
        <p:xfrm>
          <a:off x="2362200" y="215901"/>
          <a:ext cx="6946900" cy="622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189112" imgH="8237430" progId="Visio.Drawing.11">
                  <p:embed/>
                </p:oleObj>
              </mc:Choice>
              <mc:Fallback>
                <p:oleObj name="Visio" r:id="rId3" imgW="9189112" imgH="8237430" progId="Visio.Drawing.11">
                  <p:embed/>
                  <p:pic>
                    <p:nvPicPr>
                      <p:cNvPr id="3020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5901"/>
                        <a:ext cx="6946900" cy="622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341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Array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GB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What is the array index that thread of index 5 in block of index 2 will work 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015631" y="4366804"/>
            <a:ext cx="8369300" cy="1133475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dirty="0">
                <a:solidFill>
                  <a:srgbClr val="B9E7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index =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GB" sz="16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 M;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     =      5      +     2      * 8;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	          = 21;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44" name="Vector (numbered)"/>
          <p:cNvGrpSpPr/>
          <p:nvPr/>
        </p:nvGrpSpPr>
        <p:grpSpPr>
          <a:xfrm>
            <a:off x="2133601" y="3126981"/>
            <a:ext cx="7200800" cy="480058"/>
            <a:chOff x="1165920" y="2969084"/>
            <a:chExt cx="8640960" cy="432052"/>
          </a:xfrm>
        </p:grpSpPr>
        <p:sp>
          <p:nvSpPr>
            <p:cNvPr id="67" name="Round Same Side Corner Rectangle 66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5400000" flipH="1">
              <a:off x="9455841" y="3050094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5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2"/>
                  </a:solidFill>
                </a:rPr>
                <a:t>7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accent5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6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7030A0"/>
                  </a:solidFill>
                </a:rPr>
                <a:t>7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>
                  <a:solidFill>
                    <a:srgbClr val="C00000"/>
                  </a:solidFill>
                </a:rPr>
                <a:t>6</a:t>
              </a:r>
            </a:p>
          </p:txBody>
        </p:sp>
      </p:grpSp>
      <p:sp>
        <p:nvSpPr>
          <p:cNvPr id="148" name="TextBox 147"/>
          <p:cNvSpPr txBox="1"/>
          <p:nvPr/>
        </p:nvSpPr>
        <p:spPr bwMode="auto">
          <a:xfrm>
            <a:off x="6532805" y="2619404"/>
            <a:ext cx="18001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threadIdx.x</a:t>
            </a:r>
            <a:r>
              <a:rPr lang="en-GB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5</a:t>
            </a:r>
          </a:p>
        </p:txBody>
      </p:sp>
      <p:sp>
        <p:nvSpPr>
          <p:cNvPr id="152" name="Left Brace 151"/>
          <p:cNvSpPr/>
          <p:nvPr/>
        </p:nvSpPr>
        <p:spPr>
          <a:xfrm rot="16200000">
            <a:off x="6521592" y="2840037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TextBox 157"/>
          <p:cNvSpPr txBox="1"/>
          <p:nvPr/>
        </p:nvSpPr>
        <p:spPr bwMode="auto">
          <a:xfrm>
            <a:off x="5734000" y="3798998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971639" y="2911785"/>
            <a:ext cx="225025" cy="337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8" name="Left Brace 227"/>
          <p:cNvSpPr/>
          <p:nvPr/>
        </p:nvSpPr>
        <p:spPr>
          <a:xfrm rot="5400000" flipV="1">
            <a:off x="2924165" y="2114370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TextBox 228"/>
          <p:cNvSpPr txBox="1"/>
          <p:nvPr/>
        </p:nvSpPr>
        <p:spPr bwMode="auto">
          <a:xfrm>
            <a:off x="2133601" y="2590801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 = 8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72362" y="1066800"/>
            <a:ext cx="7393912" cy="480058"/>
            <a:chOff x="648363" y="1066800"/>
            <a:chExt cx="7228737" cy="480058"/>
          </a:xfrm>
        </p:grpSpPr>
        <p:sp>
          <p:nvSpPr>
            <p:cNvPr id="243" name="Round Same Side Corner Rectangle 242"/>
            <p:cNvSpPr/>
            <p:nvPr/>
          </p:nvSpPr>
          <p:spPr>
            <a:xfrm rot="16200000">
              <a:off x="520849" y="1194318"/>
              <a:ext cx="480054" cy="225025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8733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245" name="Round Same Side Corner Rectangle 244"/>
            <p:cNvSpPr/>
            <p:nvPr/>
          </p:nvSpPr>
          <p:spPr>
            <a:xfrm rot="5400000" flipH="1">
              <a:off x="7510592" y="1180347"/>
              <a:ext cx="480054" cy="252962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984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3234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15484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7734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9985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22235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4485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267358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289861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3123639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348664" y="1066802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5736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13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7987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14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0237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15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2487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16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44737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17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46988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18</a:t>
              </a: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9238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19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51488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20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537388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21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59891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22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5823939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23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048964" y="1066800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24</a:t>
              </a: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7398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25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6499014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26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672403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27</a:t>
              </a: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6949064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28</a:t>
              </a: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7174089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29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399113" y="1066803"/>
              <a:ext cx="225024" cy="480055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30</a:t>
              </a:r>
            </a:p>
          </p:txBody>
        </p:sp>
      </p:grpSp>
      <p:grpSp>
        <p:nvGrpSpPr>
          <p:cNvPr id="341" name="Vector (numbered)"/>
          <p:cNvGrpSpPr/>
          <p:nvPr/>
        </p:nvGrpSpPr>
        <p:grpSpPr>
          <a:xfrm>
            <a:off x="2098402" y="5719908"/>
            <a:ext cx="7235998" cy="480058"/>
            <a:chOff x="1165920" y="2969084"/>
            <a:chExt cx="8683198" cy="432052"/>
          </a:xfrm>
        </p:grpSpPr>
        <p:sp>
          <p:nvSpPr>
            <p:cNvPr id="342" name="Round Same Side Corner Rectangle 341"/>
            <p:cNvSpPr/>
            <p:nvPr/>
          </p:nvSpPr>
          <p:spPr>
            <a:xfrm rot="16200000">
              <a:off x="1084911" y="3050096"/>
              <a:ext cx="432048" cy="270030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4359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44" name="Round Same Side Corner Rectangle 343"/>
            <p:cNvSpPr/>
            <p:nvPr/>
          </p:nvSpPr>
          <p:spPr>
            <a:xfrm rot="5400000" flipH="1">
              <a:off x="9476960" y="3028975"/>
              <a:ext cx="432048" cy="312269"/>
            </a:xfrm>
            <a:prstGeom prst="round2SameRect">
              <a:avLst>
                <a:gd name="adj1" fmla="val 16667"/>
                <a:gd name="adj2" fmla="val 1764"/>
              </a:avLst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vert270"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31</a:t>
              </a: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7059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97601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24604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251607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278610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305613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332616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359619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386622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13625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406281" y="2969086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46763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13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49463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14</a:t>
              </a: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521637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15</a:t>
              </a: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548640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16</a:t>
              </a: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575643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17</a:t>
              </a: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602646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18</a:t>
              </a: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629649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19</a:t>
              </a: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656652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20</a:t>
              </a:r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6836551" y="2969084"/>
              <a:ext cx="270029" cy="432049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710658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22</a:t>
              </a: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37661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23</a:t>
              </a: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7646641" y="2969084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24</a:t>
              </a: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791667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25</a:t>
              </a: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818670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26</a:t>
              </a:r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845673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27</a:t>
              </a: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872676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28</a:t>
              </a:r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8996791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29</a:t>
              </a: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266820" y="2969087"/>
              <a:ext cx="270029" cy="432049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GB" sz="1050" dirty="0">
                  <a:solidFill>
                    <a:schemeClr val="tx2"/>
                  </a:solidFill>
                </a:rPr>
                <a:t>30</a:t>
              </a:r>
            </a:p>
          </p:txBody>
        </p:sp>
      </p:grpSp>
      <p:sp>
        <p:nvSpPr>
          <p:cNvPr id="111" name="Rectangle 77"/>
          <p:cNvSpPr>
            <a:spLocks noChangeArrowheads="1"/>
          </p:cNvSpPr>
          <p:nvPr/>
        </p:nvSpPr>
        <p:spPr bwMode="auto">
          <a:xfrm>
            <a:off x="101601" y="6623816"/>
            <a:ext cx="6880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 dirty="0">
                <a:latin typeface="Arial" pitchFamily="34" charset="0"/>
              </a:rPr>
              <a:t>[NVIDIA]</a:t>
            </a:r>
            <a:r>
              <a:rPr lang="en-US" sz="800" dirty="0">
                <a:latin typeface="Garamond"/>
              </a:rPr>
              <a:t>→</a:t>
            </a:r>
            <a:endParaRPr lang="en-US" sz="800" dirty="0">
              <a:latin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2203D-769A-4D5A-AE4C-EA73FDE6A1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Left Brace 111">
            <a:extLst>
              <a:ext uri="{FF2B5EF4-FFF2-40B4-BE49-F238E27FC236}">
                <a16:creationId xmlns:a16="http://schemas.microsoft.com/office/drawing/2014/main" id="{7217B826-F80D-47FE-BC72-79DC0A781311}"/>
              </a:ext>
            </a:extLst>
          </p:cNvPr>
          <p:cNvSpPr/>
          <p:nvPr/>
        </p:nvSpPr>
        <p:spPr>
          <a:xfrm rot="16200000">
            <a:off x="4721392" y="2840037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FD6C0B-E044-4D98-B75E-4DCCD3B6724E}"/>
              </a:ext>
            </a:extLst>
          </p:cNvPr>
          <p:cNvSpPr txBox="1"/>
          <p:nvPr/>
        </p:nvSpPr>
        <p:spPr bwMode="auto">
          <a:xfrm>
            <a:off x="3933800" y="3798998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1</a:t>
            </a:r>
          </a:p>
        </p:txBody>
      </p:sp>
      <p:sp>
        <p:nvSpPr>
          <p:cNvPr id="114" name="Left Brace 113">
            <a:extLst>
              <a:ext uri="{FF2B5EF4-FFF2-40B4-BE49-F238E27FC236}">
                <a16:creationId xmlns:a16="http://schemas.microsoft.com/office/drawing/2014/main" id="{0597C016-60C2-4F2C-93C4-71843155AFD2}"/>
              </a:ext>
            </a:extLst>
          </p:cNvPr>
          <p:cNvSpPr/>
          <p:nvPr/>
        </p:nvSpPr>
        <p:spPr>
          <a:xfrm rot="16200000">
            <a:off x="2910306" y="2843018"/>
            <a:ext cx="225023" cy="1800200"/>
          </a:xfrm>
          <a:prstGeom prst="leftBrace">
            <a:avLst>
              <a:gd name="adj1" fmla="val 39890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FE4F207-E43D-4D3F-9726-10D4B2AC9E66}"/>
              </a:ext>
            </a:extLst>
          </p:cNvPr>
          <p:cNvSpPr txBox="1"/>
          <p:nvPr/>
        </p:nvSpPr>
        <p:spPr bwMode="auto">
          <a:xfrm>
            <a:off x="2122714" y="3801979"/>
            <a:ext cx="180019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GB" sz="14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4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7695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52" grpId="0" animBg="1"/>
      <p:bldP spid="158" grpId="0"/>
      <p:bldP spid="228" grpId="0" animBg="1"/>
      <p:bldP spid="229" grpId="0"/>
      <p:bldP spid="112" grpId="0" animBg="1"/>
      <p:bldP spid="113" grpId="0"/>
      <p:bldP spid="114" grpId="0" animBg="1"/>
      <p:bldP spid="1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CF0989-ACCA-4213-BA55-3B0C2CB4E14B}"/>
              </a:ext>
            </a:extLst>
          </p:cNvPr>
          <p:cNvSpPr/>
          <p:nvPr/>
        </p:nvSpPr>
        <p:spPr>
          <a:xfrm>
            <a:off x="6252115" y="158513"/>
            <a:ext cx="5880407" cy="6555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304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Shared memory for the sub-matrices (tiles) of  A and B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__shared__ float As[BLOCK_SIZE][BLOCK_SIZE];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__shared__ float Bs[BLOCK_SIZE][BLOCK_SIZE];</a:t>
            </a:r>
          </a:p>
          <a:p>
            <a:pPr lvl="0"/>
            <a:endParaRPr lang="en-US" sz="1200" dirty="0">
              <a:solidFill>
                <a:prstClr val="black"/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Loop over all the sub-matrices (tiles) of A and B required to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compute the block sub-matrix; moving in A left to right in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 row, and in B from top to bottom in a column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for (int a 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aBegin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, b 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bBegin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a &lt;=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aEnd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a +=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aStep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, b +=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bStep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) {</a:t>
            </a:r>
          </a:p>
          <a:p>
            <a:pPr lvl="0"/>
            <a:endParaRPr lang="en-US" sz="1200" b="1" dirty="0">
              <a:solidFill>
                <a:prstClr val="black"/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Load tiles from global memory into shared memory; each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thread loads one element of the two tiles from A &amp; B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As[ty][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 = A[a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* ty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Bs[ty][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 = B[b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* ty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];</a:t>
            </a:r>
          </a:p>
          <a:p>
            <a:pPr lvl="0"/>
            <a:endParaRPr lang="en-US" sz="1200" b="1" dirty="0">
              <a:solidFill>
                <a:prstClr val="black"/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Synchronize to make sure the matrices are loaded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__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syncthreads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();</a:t>
            </a:r>
          </a:p>
          <a:p>
            <a:pPr lvl="0"/>
            <a:endParaRPr lang="en-US" sz="1200" b="1" dirty="0">
              <a:solidFill>
                <a:prstClr val="black"/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Each thread in this block computes one element</a:t>
            </a:r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of the block sub-matrix (tile).  Thread with indexes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ty and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tx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computes in this tile the entry [ty][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tx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].</a:t>
            </a:r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for (int k = 0; k &lt; BLOCK_SIZE; ++k)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  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Csub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+= As[ty][k] * Bs[k][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];</a:t>
            </a:r>
          </a:p>
          <a:p>
            <a:pPr lvl="0"/>
            <a:endParaRPr lang="en-US" sz="1200" b="1" dirty="0">
              <a:solidFill>
                <a:prstClr val="black"/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Synchronize to make sure that the preceding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computation is done before loading two new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sub-matrices of A and B in the next iteration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      __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syncthreads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();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}</a:t>
            </a:r>
          </a:p>
          <a:p>
            <a:pPr lvl="0"/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Write the block sub-matrix to global memory;</a:t>
            </a:r>
          </a:p>
          <a:p>
            <a:pPr lvl="0"/>
            <a:r>
              <a:rPr lang="en-US" sz="1200" dirty="0">
                <a:solidFill>
                  <a:srgbClr val="0563C1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each thread writes one element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int c 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* BLOCK_SIZE * by + BLOCK_SIZE * bx;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  C[c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 * ty +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] = </a:t>
            </a:r>
            <a:r>
              <a:rPr lang="en-US" sz="1200" b="1" dirty="0" err="1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Csub</a:t>
            </a:r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pPr lvl="0"/>
            <a:r>
              <a:rPr lang="en-US" sz="1200" b="1" dirty="0">
                <a:solidFill>
                  <a:prstClr val="black"/>
                </a:solidFill>
                <a:latin typeface="Consolas" panose="020B0609020204030204" pitchFamily="49" charset="0"/>
                <a:cs typeface="Times New Roman" pitchFamily="18" charset="0"/>
              </a:rPr>
              <a:t>}</a:t>
            </a:r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59478" y="370545"/>
            <a:ext cx="6055190" cy="6186309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Device multiplication function called by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Mul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Compute C = A * B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wA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is the width of A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wB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is the width of B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__global__ void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Muld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(float* A, float* B,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, float* C)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Block index</a:t>
            </a: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int bx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blockIdx.x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//the B (and C) matrix sub-block column index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int by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blockIdx.y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//the A (and C) matrix sub-block row index</a:t>
            </a:r>
          </a:p>
          <a:p>
            <a:endParaRPr lang="en-US" sz="1200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Thread index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int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tx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threadIdx.x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//the column index in the sub-block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int ty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threadIdx.y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//the row index in the sub-block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Index of the first sub-matrix of A processed by the block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aBegin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* BLOCK_SIZE * by;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Index of the last sub-matrix of A processed by the block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aEnd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aBegin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+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wA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- 1;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Step size used to iterate through the sub-matrices of A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aStep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BLOCK_SIZE;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Index of the first sub-matrix of B processed by the block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bBegin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BLOCK_SIZE *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bx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Step size used to iterate through the sub-matrices of B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bStep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BLOCK_SIZE *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wB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;</a:t>
            </a:r>
          </a:p>
          <a:p>
            <a:endParaRPr lang="en-US" sz="1200" b="1" dirty="0">
              <a:latin typeface="Consolas" panose="020B0609020204030204" pitchFamily="49" charset="0"/>
              <a:cs typeface="Times New Roman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The element of the block sub-matrix that is computed</a:t>
            </a:r>
          </a:p>
          <a:p>
            <a:r>
              <a:rPr lang="en-US" sz="1200" dirty="0">
                <a:solidFill>
                  <a:schemeClr val="hlink"/>
                </a:solidFill>
                <a:latin typeface="Consolas" panose="020B0609020204030204" pitchFamily="49" charset="0"/>
                <a:cs typeface="Times New Roman" pitchFamily="18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by the thread</a:t>
            </a:r>
          </a:p>
          <a:p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  float </a:t>
            </a:r>
            <a:r>
              <a:rPr lang="en-US" sz="1200" b="1" dirty="0" err="1">
                <a:latin typeface="Consolas" panose="020B0609020204030204" pitchFamily="49" charset="0"/>
                <a:cs typeface="Times New Roman" pitchFamily="18" charset="0"/>
              </a:rPr>
              <a:t>Csub</a:t>
            </a:r>
            <a:r>
              <a:rPr lang="en-US" sz="1200" b="1" dirty="0">
                <a:latin typeface="Consolas" panose="020B0609020204030204" pitchFamily="49" charset="0"/>
                <a:cs typeface="Times New Roman" pitchFamily="18" charset="0"/>
              </a:rPr>
              <a:t> = 0;</a:t>
            </a:r>
          </a:p>
        </p:txBody>
      </p:sp>
      <p:sp>
        <p:nvSpPr>
          <p:cNvPr id="971785" name="Line 9"/>
          <p:cNvSpPr>
            <a:spLocks noChangeShapeType="1"/>
          </p:cNvSpPr>
          <p:nvPr/>
        </p:nvSpPr>
        <p:spPr bwMode="auto">
          <a:xfrm>
            <a:off x="6359912" y="509936"/>
            <a:ext cx="3048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1788" name="Line 12"/>
          <p:cNvSpPr>
            <a:spLocks noChangeShapeType="1"/>
          </p:cNvSpPr>
          <p:nvPr/>
        </p:nvSpPr>
        <p:spPr bwMode="auto">
          <a:xfrm>
            <a:off x="6724185" y="3429000"/>
            <a:ext cx="3048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1789" name="Line 13"/>
          <p:cNvSpPr>
            <a:spLocks noChangeShapeType="1"/>
          </p:cNvSpPr>
          <p:nvPr/>
        </p:nvSpPr>
        <p:spPr bwMode="auto">
          <a:xfrm>
            <a:off x="6724185" y="5428786"/>
            <a:ext cx="304800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859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85" grpId="0" animBg="1"/>
      <p:bldP spid="971788" grpId="0" animBg="1"/>
      <p:bldP spid="97178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Synchronization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81</a:t>
            </a:fld>
            <a:endParaRPr lang="en-US" altLang="en-US" dirty="0"/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7457" y="1393799"/>
            <a:ext cx="11236271" cy="4910137"/>
          </a:xfrm>
        </p:spPr>
        <p:txBody>
          <a:bodyPr>
            <a:normAutofit/>
          </a:bodyPr>
          <a:lstStyle/>
          <a:p>
            <a:pPr marL="457200" indent="-457200"/>
            <a:endParaRPr lang="en-US" sz="2000" dirty="0"/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sz="2000" dirty="0"/>
              <a:t>Synchronization accomplished through a device lightweight function</a:t>
            </a:r>
          </a:p>
          <a:p>
            <a:pPr marL="974725" lvl="1" indent="-403225"/>
            <a:r>
              <a:rPr lang="en-US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void __</a:t>
            </a:r>
            <a:r>
              <a:rPr lang="en-US" b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syncthreads</a:t>
            </a:r>
            <a:r>
              <a:rPr lang="en-US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457200" indent="-457200"/>
            <a:endParaRPr lang="en-US" sz="2000" dirty="0">
              <a:solidFill>
                <a:schemeClr val="accent2"/>
              </a:solidFill>
            </a:endParaRPr>
          </a:p>
          <a:p>
            <a:pPr marL="457200" indent="-457200"/>
            <a:r>
              <a:rPr lang="en-US" sz="2000" dirty="0"/>
              <a:t>Synchronizes all threads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in a block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(acts as barrier for all block threads)</a:t>
            </a:r>
          </a:p>
          <a:p>
            <a:pPr marL="806450" lvl="1" indent="-457200"/>
            <a:r>
              <a:rPr lang="en-US" sz="1600" dirty="0"/>
              <a:t>Does </a:t>
            </a:r>
            <a:r>
              <a:rPr lang="en-US" sz="1600" b="1" dirty="0">
                <a:solidFill>
                  <a:srgbClr val="C00000"/>
                </a:solidFill>
              </a:rPr>
              <a:t>not</a:t>
            </a:r>
            <a:r>
              <a:rPr lang="en-US" sz="1600" dirty="0"/>
              <a:t> synchronize threads from two blocks</a:t>
            </a:r>
          </a:p>
          <a:p>
            <a:pPr marL="806450" lvl="1" indent="-457200"/>
            <a:endParaRPr lang="en-US" sz="1600" dirty="0"/>
          </a:p>
          <a:p>
            <a:pPr marL="457200" indent="-457200"/>
            <a:r>
              <a:rPr lang="en-US" sz="2000" dirty="0">
                <a:solidFill>
                  <a:srgbClr val="C00000"/>
                </a:solidFill>
              </a:rPr>
              <a:t>One more condition</a:t>
            </a:r>
            <a:r>
              <a:rPr lang="en-US" sz="2000" dirty="0"/>
              <a:t> for execution to commence once all threads in a block reached the sync point:</a:t>
            </a:r>
          </a:p>
          <a:p>
            <a:pPr marL="914400" lvl="1" indent="-457200"/>
            <a:r>
              <a:rPr lang="en-US" sz="1600" dirty="0"/>
              <a:t>All global &amp; shared mem. transactions made by these threads prior to </a:t>
            </a:r>
            <a:r>
              <a:rPr lang="en-US" sz="1600" dirty="0">
                <a:latin typeface="Consolas" panose="020B0609020204030204" pitchFamily="49" charset="0"/>
              </a:rPr>
              <a:t>__</a:t>
            </a:r>
            <a:r>
              <a:rPr lang="en-US" sz="1600" dirty="0" err="1">
                <a:latin typeface="Consolas" panose="020B0609020204030204" pitchFamily="49" charset="0"/>
              </a:rPr>
              <a:t>syncthreads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r>
              <a:rPr lang="en-US" sz="1600" dirty="0"/>
              <a:t> are visible to all block threads</a:t>
            </a:r>
          </a:p>
          <a:p>
            <a:pPr marL="914400" lvl="1" indent="-457200"/>
            <a:r>
              <a:rPr lang="en-US" sz="1600" dirty="0"/>
              <a:t>Used to avoid RAW/WAR/WAW hazards when accessing shared or global memory (more later)</a:t>
            </a:r>
          </a:p>
        </p:txBody>
      </p:sp>
    </p:spTree>
    <p:extLst>
      <p:ext uri="{BB962C8B-B14F-4D97-AF65-F5344CB8AC3E}">
        <p14:creationId xmlns:p14="http://schemas.microsoft.com/office/powerpoint/2010/main" val="295006483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[warning]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 __</a:t>
            </a:r>
            <a:r>
              <a:rPr lang="en-US" sz="3200" dirty="0" err="1"/>
              <a:t>syncthreads</a:t>
            </a:r>
            <a:r>
              <a:rPr lang="en-US" sz="3200" dirty="0"/>
              <a:t>() &amp; thread divergence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82</a:t>
            </a:fld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03152" y="2378090"/>
            <a:ext cx="6096000" cy="2362199"/>
          </a:xfrm>
          <a:solidFill>
            <a:schemeClr val="bg1"/>
          </a:solidFill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sz="1600" dirty="0"/>
              <a:t>Be </a:t>
            </a:r>
            <a:r>
              <a:rPr lang="en-US" sz="1600" u="sng" dirty="0"/>
              <a:t>very</a:t>
            </a:r>
            <a:r>
              <a:rPr lang="en-US" sz="1600" dirty="0"/>
              <a:t> cautious when using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syncthreads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/>
              <a:t> in a conditional</a:t>
            </a:r>
          </a:p>
          <a:p>
            <a:r>
              <a:rPr lang="en-US" sz="1600" dirty="0"/>
              <a:t>The actual behavior is not clear</a:t>
            </a:r>
          </a:p>
          <a:p>
            <a:pPr lvl="1"/>
            <a:r>
              <a:rPr lang="en-US" sz="1200" dirty="0"/>
              <a:t>Some difference between the Programming Guide and what happens in reality</a:t>
            </a:r>
          </a:p>
          <a:p>
            <a:r>
              <a:rPr lang="en-US" sz="1600" dirty="0"/>
              <a:t>See here for discussion of how/when code deadlocks:</a:t>
            </a:r>
          </a:p>
          <a:p>
            <a:pPr lvl="1"/>
            <a:r>
              <a:rPr lang="en-US" sz="1200" dirty="0">
                <a:hlinkClick r:id="rId2"/>
              </a:rPr>
              <a:t>https://stackoverflow.com/questions/6666382/can-i-use-syncthreads-after-having-dropped-threads</a:t>
            </a:r>
            <a:r>
              <a:rPr lang="en-US" sz="1200" dirty="0"/>
              <a:t> </a:t>
            </a:r>
          </a:p>
          <a:p>
            <a:pPr lvl="1"/>
            <a:r>
              <a:rPr lang="en-US" sz="1200" dirty="0">
                <a:hlinkClick r:id="rId3"/>
              </a:rPr>
              <a:t>https://stackoverflow.com/questions/15146886/conditional-syncthreads-deadlock-or-not</a:t>
            </a:r>
            <a:r>
              <a:rPr lang="en-US" sz="1200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E5FA8-D9A8-418A-9ACB-E292904FC78F}"/>
              </a:ext>
            </a:extLst>
          </p:cNvPr>
          <p:cNvSpPr/>
          <p:nvPr/>
        </p:nvSpPr>
        <p:spPr>
          <a:xfrm>
            <a:off x="154325" y="906841"/>
            <a:ext cx="5708432" cy="5770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900" b="1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900" b="1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9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cuda.h</a:t>
            </a:r>
            <a:r>
              <a:rPr lang="en-US" sz="900" b="1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900" b="1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__global__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badIdeaSynchronization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* data)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threadIdx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blockDim.x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blockIdx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((i &amp; 0x01) == 0)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data[i] = data[i] + i;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 if not odd, come here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data[i] = data[i] + 2 * i;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 come here if you're odd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__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syncthreads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//allocate memory on the device (GPU); zero out all entries in this device array 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cudaMalloc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**)&amp;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cudaMemset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//invoke GPU kernel, with one block that has four threads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hangs&lt;&lt;&lt;1,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&gt;&gt;&gt;(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//bring the result back from the GPU into the </a:t>
            </a:r>
            <a:r>
              <a:rPr lang="en-US" sz="9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hostArray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cudaMemcpy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numElems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cudaMemcpyDeviceToHost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//print out the result to confirm that things are looking good 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cout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900" b="1" dirty="0">
                <a:solidFill>
                  <a:srgbClr val="A31515"/>
                </a:solidFill>
                <a:latin typeface="Consolas" panose="020B0609020204030204" pitchFamily="49" charset="0"/>
              </a:rPr>
              <a:t>"Values stored in </a:t>
            </a:r>
            <a:r>
              <a:rPr lang="en-US" sz="9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hostArray</a:t>
            </a:r>
            <a:r>
              <a:rPr lang="en-US" sz="900" b="1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endl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nn-NO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numElems; i++)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cout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hostArray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[i] &lt;&lt;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endl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8000"/>
                </a:solidFill>
                <a:latin typeface="Consolas" panose="020B0609020204030204" pitchFamily="49" charset="0"/>
              </a:rPr>
              <a:t>//release the memory allocated on the GPU </a:t>
            </a: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cudaFree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devArray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lvl="0"/>
            <a:r>
              <a:rPr lang="en-US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7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 Ways to Set Aside Shared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484-7E24-447E-8CB0-5149A4D34DEF}" type="slidenum">
              <a:rPr lang="en-US" altLang="en-US" smtClean="0"/>
              <a:pPr/>
              <a:t>83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6407" y="1182069"/>
            <a:ext cx="8229600" cy="2179638"/>
          </a:xfr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000" dirty="0"/>
              <a:t>First way: Statically, declared inside a kernel</a:t>
            </a:r>
          </a:p>
          <a:p>
            <a:pPr lvl="1"/>
            <a:r>
              <a:rPr lang="en-US" sz="1800" dirty="0"/>
              <a:t>See matrix multiplication example w/ shared memory use</a:t>
            </a:r>
          </a:p>
          <a:p>
            <a:pPr lvl="1"/>
            <a:endParaRPr lang="en-US" sz="1600" dirty="0"/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000" dirty="0"/>
              <a:t>Second way: Through the execution configuration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Ns</a:t>
            </a:r>
            <a:r>
              <a:rPr lang="en-US" sz="1800" dirty="0"/>
              <a:t> below indicates size (in bytes) to be allocated in shared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9300" y="3104246"/>
            <a:ext cx="8153400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__global__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MyFunc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*)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__device__ or __global__ function 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extern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__shared__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shMemArray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[];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Size of </a:t>
            </a:r>
            <a:r>
              <a:rPr lang="en-US" sz="16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shMemArray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determined through the execution configuration</a:t>
            </a:r>
          </a:p>
          <a:p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  // You can use </a:t>
            </a:r>
            <a:r>
              <a:rPr lang="en-US" sz="16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shMemArray</a:t>
            </a:r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as you wish here…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600" dirty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invoke like this</a:t>
            </a:r>
          </a:p>
          <a:p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MyFunc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&lt;&lt;&lt; Dg, </a:t>
            </a:r>
            <a:r>
              <a:rPr lang="en-US" sz="1600" dirty="0" err="1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Db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Ns</a:t>
            </a:r>
            <a:r>
              <a:rPr lang="en-US" sz="16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&gt;&gt;&gt;(parameter);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36406" y="5849930"/>
            <a:ext cx="925105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Third way: Dynamically, via CUDA Driver API</a:t>
            </a:r>
          </a:p>
          <a:p>
            <a:pPr lvl="1"/>
            <a:r>
              <a:rPr lang="en-US" sz="1800" dirty="0"/>
              <a:t>Advanced feature, uses API function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cuFuncSetSharedSize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1800" dirty="0"/>
              <a:t>, not discussed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3207" y="5091514"/>
            <a:ext cx="304800" cy="250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9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Recurring Theme in CUDA Programming</a:t>
            </a:r>
            <a:br>
              <a:rPr lang="en-US" sz="3000" dirty="0"/>
            </a:br>
            <a:r>
              <a:rPr lang="en-US" sz="1800" dirty="0"/>
              <a:t>[summarizing previous discussion, started after CUDA Example]</a:t>
            </a:r>
            <a:endParaRPr lang="en-US" sz="3000" dirty="0"/>
          </a:p>
        </p:txBody>
      </p:sp>
      <p:sp>
        <p:nvSpPr>
          <p:cNvPr id="899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Imagine </a:t>
            </a:r>
            <a:r>
              <a:rPr lang="en-US" sz="2000" dirty="0">
                <a:solidFill>
                  <a:srgbClr val="0070C0"/>
                </a:solidFill>
              </a:rPr>
              <a:t>you are one of many threads</a:t>
            </a:r>
            <a:r>
              <a:rPr lang="en-US" sz="2000" dirty="0"/>
              <a:t>; you have your thread index &amp; block index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Two things need to be addressed</a:t>
            </a:r>
          </a:p>
          <a:p>
            <a:endParaRPr lang="en-US" sz="2000" dirty="0"/>
          </a:p>
          <a:p>
            <a:pPr lvl="1"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</a:rPr>
              <a:t>You need to figure out the work, or the job, you need to take care of</a:t>
            </a:r>
          </a:p>
          <a:p>
            <a:pPr lvl="2"/>
            <a:r>
              <a:rPr lang="en-US" sz="1600" dirty="0"/>
              <a:t>Just like we did on previous slide, where thread 5 in block 2 realized it needed to work on entry 21</a:t>
            </a:r>
          </a:p>
          <a:p>
            <a:pPr lvl="1">
              <a:buFont typeface="+mj-lt"/>
              <a:buAutoNum type="arabicPeriod"/>
            </a:pPr>
            <a:endParaRPr lang="en-US" sz="1800" dirty="0"/>
          </a:p>
          <a:p>
            <a:pPr lvl="1"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</a:rPr>
              <a:t>You have to make sure you actually need to do that work</a:t>
            </a:r>
          </a:p>
          <a:p>
            <a:pPr lvl="2"/>
            <a:r>
              <a:rPr lang="en-US" sz="1600" dirty="0"/>
              <a:t>In many problems there are threads that need not do any work</a:t>
            </a:r>
          </a:p>
          <a:p>
            <a:pPr lvl="2"/>
            <a:r>
              <a:rPr lang="en-US" sz="1600" dirty="0"/>
              <a:t>Example: you launch 2 blocks with 512 threads; your array is only 1000 elements long; 24 threads at the end might do nothing </a:t>
            </a:r>
          </a:p>
          <a:p>
            <a:pPr lvl="3"/>
            <a:r>
              <a:rPr lang="en-US" sz="1400" dirty="0"/>
              <a:t>“24 threads at the end might do nothing” – depending on the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EFA3-406F-4E56-9DD2-4C036976C4CD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1919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9.49"/>
  <p:tag name="ORIGINALWIDTH" val="6388.451"/>
  <p:tag name="LATEXADDIN" val="\documentclass{article}\pagestyle{empty}&#10;\usepackage{amssymb}&#10;\usepackage{amsmath}&#10;\usepackage{graphics,epsfig}&#10;\usepackage[left=1.5cm,right=1.5cm]{geometry} &#10;\usepackage{color}&#10;\usepackage{multirow}&#10;\definecolor{MyDarkGreen}{rgb}{0,0.8,0}&#10;\definecolor{MyDarkBlue}{rgb}{0,0.2,0.8}&#10;\definecolor{MyDarkRed}{rgb}{0.8,0.05,0}&#10;&#10;\begin{document}&#10;\begin{itemize}&#10; \item Each block organizes its threads in a 3D structure defined by its three dimensions: $D_x$, $D_y$, and $D_z$ that you specify.&#10; \item A block cannot have more than 1024 threads $ \quad \Rightarrow \quad D_x \times D_y \times D_z \le 1024$.&#10; &#10; \item Each thread in a block can be identified by a unique index $(x, y, z)$, and&#10; &#10; \[&#10; 0 \le x &lt; D_x \quad \quad \quad 0 \le y &lt; D_y \quad \quad \quad 0 \le z &lt; D_z &#10; \]&#10; \item A triplet $(x, y, z)$, called the thread index, is a high-level representation of a thread in the economy of a block.  Under the hood, the same thread has a simplified and unique id, which is computed as $t_{id} = x + y*D_x + z*D_x*D_y$.  You can regard this as a &quot;projection&quot; to a 1D representation.  The concept of thread id is important in understanding how threads are grouped together in warps (more on &quot;warps&quot; later). &#10; &#10; \item In general, operating for vectors typically results in you choosing $D_y=D_z=1$.  Handling matrices typically goes well with $D_z=1$.  For handling PDEs in 3D you might want to have all three block dimensions nonzero.&#10;\end{itemize}&#10;\end{document}&#10;"/>
  <p:tag name="IGUANATEXSIZE" val="20"/>
  <p:tag name="IGUANATEXCURSOR" val="131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3.xml><?xml version="1.0" encoding="utf-8"?>
<a:theme xmlns:a="http://schemas.openxmlformats.org/drawingml/2006/main" name="1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4.xml><?xml version="1.0" encoding="utf-8"?>
<a:theme xmlns:a="http://schemas.openxmlformats.org/drawingml/2006/main" name="2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5.xml><?xml version="1.0" encoding="utf-8"?>
<a:theme xmlns:a="http://schemas.openxmlformats.org/drawingml/2006/main" name="3_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.pptx" id="{E71FD5FE-4702-439D-898E-DFF52B56CE8E}" vid="{2AED60D7-16AB-4674-BBCD-2532FAE877C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14271</TotalTime>
  <Words>10540</Words>
  <Application>Microsoft Office PowerPoint</Application>
  <PresentationFormat>Widescreen</PresentationFormat>
  <Paragraphs>1661</Paragraphs>
  <Slides>83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Consolas</vt:lpstr>
      <vt:lpstr>Corbel</vt:lpstr>
      <vt:lpstr>Courier New</vt:lpstr>
      <vt:lpstr>Garamond</vt:lpstr>
      <vt:lpstr>Palatino</vt:lpstr>
      <vt:lpstr>Tahoma</vt:lpstr>
      <vt:lpstr>Times New Roman</vt:lpstr>
      <vt:lpstr>Wingdings</vt:lpstr>
      <vt:lpstr>Custom Design</vt:lpstr>
      <vt:lpstr>Main</vt:lpstr>
      <vt:lpstr>1_Main</vt:lpstr>
      <vt:lpstr>2_Main</vt:lpstr>
      <vt:lpstr>3_Main</vt:lpstr>
      <vt:lpstr>Visio</vt:lpstr>
      <vt:lpstr>ME759 High Performance Computing for Applications in Engineering  [Spring 2021] </vt:lpstr>
      <vt:lpstr>Quote of the day</vt:lpstr>
      <vt:lpstr>PowerPoint Presentation</vt:lpstr>
      <vt:lpstr>Before we get started…</vt:lpstr>
      <vt:lpstr>1/3 of lectures behind us. Your feedback makes a difference</vt:lpstr>
      <vt:lpstr>Array Indexing Issues</vt:lpstr>
      <vt:lpstr>Array Indexing Demo: The multi-block case</vt:lpstr>
      <vt:lpstr>Example: Array Indexing</vt:lpstr>
      <vt:lpstr>Recurring Theme in CUDA Programming [summarizing previous discussion, started after CUDA Example]</vt:lpstr>
      <vt:lpstr>[short topic, two slides]: Timing Your Application</vt:lpstr>
      <vt:lpstr>Timing Example: timing a GPU call</vt:lpstr>
      <vt:lpstr>Cartoon of the day</vt:lpstr>
      <vt:lpstr>PowerPoint Presentation</vt:lpstr>
      <vt:lpstr>[short/important topic]: Thread Index vs. Thread ID [critical in (i) understanding how SIMD is supported in CUDA,  and (ii) understanding the concept of “warp”]</vt:lpstr>
      <vt:lpstr>Thread Execution Scheduling</vt:lpstr>
      <vt:lpstr>High-level Perspective</vt:lpstr>
      <vt:lpstr>Device-Level Scheduler</vt:lpstr>
      <vt:lpstr>The nitty-gritty: hardware resources dictate what a capability can do</vt:lpstr>
      <vt:lpstr>Device-Level Scheduler, Comments</vt:lpstr>
      <vt:lpstr>More Recent SM Generations</vt:lpstr>
      <vt:lpstr>SM-Level Schedulers</vt:lpstr>
      <vt:lpstr>Quiz</vt:lpstr>
      <vt:lpstr>SM Warp Scheduling, more details</vt:lpstr>
      <vt:lpstr>Fermi Specifics</vt:lpstr>
      <vt:lpstr>Quick Remarks</vt:lpstr>
      <vt:lpstr>Example, establishing Flop/s performance level: Fermi</vt:lpstr>
      <vt:lpstr>Fermi Specifics</vt:lpstr>
      <vt:lpstr>FP32 &amp; INT32 instructions can be carried out at the same time</vt:lpstr>
      <vt:lpstr>SM Architecture Specifications (data below refers to ONE SM)</vt:lpstr>
      <vt:lpstr>Technical Specifications and Features</vt:lpstr>
      <vt:lpstr>Organizing Threads into Warps</vt:lpstr>
      <vt:lpstr>Threads are Organized &amp; Executed as Warps</vt:lpstr>
      <vt:lpstr>Why many warps in flight is a good thing</vt:lpstr>
      <vt:lpstr>The interplay between warps &amp; warp-scheduler</vt:lpstr>
      <vt:lpstr>What causes a warp to stall? [1/2]</vt:lpstr>
      <vt:lpstr>What causes a warp to stall? [2/2]</vt:lpstr>
      <vt:lpstr>The “wave”</vt:lpstr>
      <vt:lpstr>Execution Configuration, revisiting the concept</vt:lpstr>
      <vt:lpstr>Scheduling: Summing It Up…</vt:lpstr>
      <vt:lpstr>PowerPoint Presentation</vt:lpstr>
      <vt:lpstr>Thread divergence issues</vt:lpstr>
      <vt:lpstr>Thread Divergence in “if-then-else”</vt:lpstr>
      <vt:lpstr>Thread divergence issues</vt:lpstr>
      <vt:lpstr>Thread divergence issues</vt:lpstr>
      <vt:lpstr>Thread divergence issues</vt:lpstr>
      <vt:lpstr>Performance of Divergent Code (1/2)</vt:lpstr>
      <vt:lpstr>Performance of Divergent Code (2/2)</vt:lpstr>
      <vt:lpstr>PowerPoint Presentation</vt:lpstr>
      <vt:lpstr>Thread divergence, VOLTA and more recent</vt:lpstr>
      <vt:lpstr>Handling thread divergence, pre-Volta (Pascal and before)</vt:lpstr>
      <vt:lpstr>Warp Execution Model of Volta and later GPUs</vt:lpstr>
      <vt:lpstr>The “schedule optimizer” hardware asset</vt:lpstr>
      <vt:lpstr>Handling thread divergence, Volta/Turing/Ampere</vt:lpstr>
      <vt:lpstr>Handling thread divergence, Volta/Turing/Ampere</vt:lpstr>
      <vt:lpstr>Don’t panic yet…</vt:lpstr>
      <vt:lpstr>PowerPoint Presentation</vt:lpstr>
      <vt:lpstr>Fermi: Global Memory </vt:lpstr>
      <vt:lpstr>CUDA Memory Ecosystem, high vantage point [Note: picture assumes two blocks, each with two threads]</vt:lpstr>
      <vt:lpstr>What “register” means in CUDA</vt:lpstr>
      <vt:lpstr> Live registers</vt:lpstr>
      <vt:lpstr>Programmer View of Register File</vt:lpstr>
      <vt:lpstr>Register related: a “level of parsimony” issue</vt:lpstr>
      <vt:lpstr>From the left field…</vt:lpstr>
      <vt:lpstr>The Concept of Local Memory [“local”: misnomer]</vt:lpstr>
      <vt:lpstr>Caches &amp; the Shared Memory</vt:lpstr>
      <vt:lpstr>Ampere A100 specific, Cache and Shared Memory aspects</vt:lpstr>
      <vt:lpstr>Global, Constant, and Texture Memories</vt:lpstr>
      <vt:lpstr>Memory Access Times</vt:lpstr>
      <vt:lpstr>Storage Locations</vt:lpstr>
      <vt:lpstr>Putting things in perspective: The 3 most important GPU memory spaces</vt:lpstr>
      <vt:lpstr>Example: Matrix Multiplication, Revisited</vt:lpstr>
      <vt:lpstr>A Critique of the Old Matrix Multiplication Example</vt:lpstr>
      <vt:lpstr>Why Revisit the Old Example?</vt:lpstr>
      <vt:lpstr>Answering the question: “Could/Should I use Shared Memory?”</vt:lpstr>
      <vt:lpstr>A Common CUDA Programming Pattern: Tiling w/ Shared Memory</vt:lpstr>
      <vt:lpstr>Tiling used for Matrix-Matrix multiplication</vt:lpstr>
      <vt:lpstr>A Block of 16 X 16 Threads</vt:lpstr>
      <vt:lpstr>PowerPoint Presentation</vt:lpstr>
      <vt:lpstr>PowerPoint Presentation</vt:lpstr>
      <vt:lpstr>PowerPoint Presentation</vt:lpstr>
      <vt:lpstr>Synchronization Function</vt:lpstr>
      <vt:lpstr>[warning]  __syncthreads() &amp; thread divergence</vt:lpstr>
      <vt:lpstr>3 Ways to Set Aside Shared Memory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Negrut</dc:creator>
  <cp:lastModifiedBy>Dan Negrut</cp:lastModifiedBy>
  <cp:revision>573</cp:revision>
  <dcterms:created xsi:type="dcterms:W3CDTF">2018-05-16T17:28:20Z</dcterms:created>
  <dcterms:modified xsi:type="dcterms:W3CDTF">2021-02-15T16:50:00Z</dcterms:modified>
</cp:coreProperties>
</file>